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62" r:id="rId2"/>
    <p:sldId id="264" r:id="rId3"/>
    <p:sldId id="265" r:id="rId4"/>
    <p:sldId id="266" r:id="rId5"/>
    <p:sldId id="267" r:id="rId6"/>
    <p:sldId id="286" r:id="rId7"/>
    <p:sldId id="280" r:id="rId8"/>
    <p:sldId id="285" r:id="rId9"/>
    <p:sldId id="287" r:id="rId10"/>
    <p:sldId id="270" r:id="rId11"/>
    <p:sldId id="271" r:id="rId12"/>
    <p:sldId id="272" r:id="rId13"/>
    <p:sldId id="288" r:id="rId14"/>
    <p:sldId id="273" r:id="rId15"/>
    <p:sldId id="281" r:id="rId16"/>
    <p:sldId id="282" r:id="rId17"/>
    <p:sldId id="283"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 Bo" initials="GB" lastIdx="1" clrIdx="0">
    <p:extLst>
      <p:ext uri="{19B8F6BF-5375-455C-9EA6-DF929625EA0E}">
        <p15:presenceInfo xmlns:p15="http://schemas.microsoft.com/office/powerpoint/2012/main" userId="Gao, B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70520"/>
    <a:srgbClr val="001F5B"/>
    <a:srgbClr val="FFFFFE"/>
    <a:srgbClr val="FFFFFD"/>
    <a:srgbClr val="FFFFFC"/>
    <a:srgbClr val="FFFFFB"/>
    <a:srgbClr val="FFFFFA"/>
    <a:srgbClr val="FFFFF9"/>
    <a:srgbClr val="FFFF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6215" autoAdjust="0"/>
  </p:normalViewPr>
  <p:slideViewPr>
    <p:cSldViewPr snapToGrid="0">
      <p:cViewPr varScale="1">
        <p:scale>
          <a:sx n="76" d="100"/>
          <a:sy n="76" d="100"/>
        </p:scale>
        <p:origin x="653" y="45"/>
      </p:cViewPr>
      <p:guideLst>
        <p:guide orient="horz" pos="2160"/>
        <p:guide pos="3840"/>
      </p:guideLst>
    </p:cSldViewPr>
  </p:slideViewPr>
  <p:outlineViewPr>
    <p:cViewPr>
      <p:scale>
        <a:sx n="33" d="100"/>
        <a:sy n="33" d="100"/>
      </p:scale>
      <p:origin x="0" y="-10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39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t>12/5/2016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t>‹#›</a:t>
            </a:fld>
            <a:endParaRPr lang="en-US"/>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10" name="Oval 9"/>
          <p:cNvSpPr/>
          <p:nvPr userDrawn="1"/>
        </p:nvSpPr>
        <p:spPr bwMode="invGray">
          <a:xfrm>
            <a:off x="4645733" y="427605"/>
            <a:ext cx="3017520" cy="3017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7722371" y="2586761"/>
            <a:ext cx="3017520" cy="3017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9537774" y="-1479264"/>
            <a:ext cx="3017520" cy="3017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12/5/2016</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bg1"/>
                </a:solidFill>
                <a:latin typeface="+mj-lt"/>
              </a:defRPr>
            </a:lvl1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03453" y="6155531"/>
            <a:ext cx="1274827" cy="457200"/>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a:solidFill>
                  <a:schemeClr val="tx2"/>
                </a:solidFill>
                <a:latin typeface="+mj-lt"/>
              </a:defRPr>
            </a:lvl1pPr>
            <a:lvl2pPr marL="233363" indent="-233363">
              <a:spcBef>
                <a:spcPts val="2400"/>
              </a:spcBef>
              <a:buFont typeface="Arial" panose="020B0604020202020204" pitchFamily="34" charset="0"/>
              <a:buChar char="•"/>
              <a:defRPr sz="2000"/>
            </a:lvl2pPr>
            <a:lvl3pPr marL="690563" indent="-233363">
              <a:spcBef>
                <a:spcPts val="1800"/>
              </a:spcBef>
              <a:buFont typeface="Palatino" pitchFamily="2" charset="0"/>
              <a:buChar char="–"/>
              <a:defRPr i="0"/>
            </a:lvl3pPr>
            <a:lvl4pPr marL="1147763" indent="-233363">
              <a:spcBef>
                <a:spcPts val="1800"/>
              </a:spcBef>
              <a:buFont typeface="Arial" panose="020B0604020202020204" pitchFamily="34" charset="0"/>
              <a:buChar char="•"/>
              <a:defRPr sz="1400" i="1"/>
            </a:lvl4pPr>
            <a:lvl5pPr marL="1604963" indent="-233363">
              <a:spcBef>
                <a:spcPts val="1800"/>
              </a:spcBef>
              <a:buFont typeface="Palatino" pitchFamily="2"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A89700-DFB1-4A18-8D37-93514F14DE8F}"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9" name="Oval 8"/>
          <p:cNvSpPr>
            <a:spLocks noChangeAspect="1"/>
          </p:cNvSpPr>
          <p:nvPr userDrawn="1"/>
        </p:nvSpPr>
        <p:spPr>
          <a:xfrm>
            <a:off x="7684184" y="-502747"/>
            <a:ext cx="1005379" cy="10053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p>
            <a:r>
              <a:rPr lang="en-US"/>
              <a:t>Click icon to add picture</a:t>
            </a:r>
            <a:endParaRPr lang="en-US" dirty="0"/>
          </a:p>
        </p:txBody>
      </p:sp>
      <p:sp>
        <p:nvSpPr>
          <p:cNvPr id="11" name="Oval 10"/>
          <p:cNvSpPr>
            <a:spLocks noChangeAspect="1"/>
          </p:cNvSpPr>
          <p:nvPr userDrawn="1"/>
        </p:nvSpPr>
        <p:spPr>
          <a:xfrm>
            <a:off x="7015399" y="5211437"/>
            <a:ext cx="452201" cy="4522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957338"/>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a:solidFill>
                  <a:schemeClr val="accent2"/>
                </a:solidFill>
                <a:latin typeface="+mj-lt"/>
              </a:defRPr>
            </a:lvl1pPr>
            <a:lvl2pPr marL="0" indent="0">
              <a:spcBef>
                <a:spcPts val="1800"/>
              </a:spcBef>
              <a:buFont typeface="Arial" panose="020B0604020202020204" pitchFamily="34" charset="0"/>
              <a:buNone/>
              <a:defRPr sz="1800"/>
            </a:lvl2pPr>
            <a:lvl3pPr marL="690563" indent="-233363">
              <a:spcBef>
                <a:spcPts val="1800"/>
              </a:spcBef>
              <a:buFont typeface="Palatino" pitchFamily="2" charset="0"/>
              <a:buChar char="–"/>
              <a:defRPr i="0"/>
            </a:lvl3pPr>
            <a:lvl4pPr marL="1147763" indent="-233363">
              <a:spcBef>
                <a:spcPts val="1800"/>
              </a:spcBef>
              <a:buFont typeface="Arial" panose="020B0604020202020204" pitchFamily="34" charset="0"/>
              <a:buChar char="•"/>
              <a:defRPr sz="1400" i="1"/>
            </a:lvl4pPr>
            <a:lvl5pPr marL="1604963" indent="-233363">
              <a:spcBef>
                <a:spcPts val="1800"/>
              </a:spcBef>
              <a:buFont typeface="Palatino" pitchFamily="2"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A89700-DFB1-4A18-8D37-93514F14DE8F}"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5893567"/>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A89700-DFB1-4A18-8D37-93514F14DE8F}" type="datetimeFigureOut">
              <a:rPr lang="en-US" smtClean="0"/>
              <a:t>12/5/2016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12/5/2016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14" name="Oval 13"/>
          <p:cNvSpPr/>
          <p:nvPr userDrawn="1"/>
        </p:nvSpPr>
        <p:spPr>
          <a:xfrm>
            <a:off x="9537774" y="-1479264"/>
            <a:ext cx="3017520" cy="30175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bwMode="invGray">
          <a:xfrm>
            <a:off x="7710309" y="2594568"/>
            <a:ext cx="3017520" cy="3017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12/5/2016</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tx2"/>
                </a:solidFill>
                <a:latin typeface="+mj-lt"/>
              </a:defRPr>
            </a:lvl1pPr>
            <a:lvl2pPr>
              <a:defRPr>
                <a:solidFill>
                  <a:schemeClr val="tx2"/>
                </a:solidFill>
              </a:defRPr>
            </a:lvl2pPr>
          </a:lstStyle>
          <a:p>
            <a:pPr lvl="0"/>
            <a:r>
              <a:rPr lang="en-US"/>
              <a:t>Click to edit Master text styles</a:t>
            </a:r>
          </a:p>
          <a:p>
            <a:pPr lvl="1"/>
            <a:r>
              <a:rPr lang="en-US"/>
              <a:t>Second level</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03453" y="6155531"/>
            <a:ext cx="1274827" cy="45720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2473830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2" name="Oval 11"/>
          <p:cNvSpPr/>
          <p:nvPr userDrawn="1"/>
        </p:nvSpPr>
        <p:spPr bwMode="invGray">
          <a:xfrm>
            <a:off x="5386173" y="-772802"/>
            <a:ext cx="1346529" cy="13465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p>
            <a:r>
              <a:rPr lang="en-US"/>
              <a:t>Click icon to add picture</a:t>
            </a:r>
          </a:p>
        </p:txBody>
      </p:sp>
      <p:sp>
        <p:nvSpPr>
          <p:cNvPr id="10" name="Oval 9"/>
          <p:cNvSpPr/>
          <p:nvPr userDrawn="1"/>
        </p:nvSpPr>
        <p:spPr bwMode="invGray">
          <a:xfrm>
            <a:off x="7684184" y="5191479"/>
            <a:ext cx="693334" cy="6933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12/5/2016</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a:solidFill>
                  <a:schemeClr val="tx2"/>
                </a:solidFill>
                <a:latin typeface="+mj-lt"/>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A89700-DFB1-4A18-8D37-93514F14DE8F}"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a:solidFill>
                  <a:schemeClr val="accent2"/>
                </a:solidFill>
              </a:defRPr>
            </a:lvl1pPr>
            <a:lvl2pPr marL="0" indent="0">
              <a:lnSpc>
                <a:spcPct val="100000"/>
              </a:lnSpc>
              <a:spcBef>
                <a:spcPts val="1200"/>
              </a:spcBef>
              <a:buNone/>
              <a:defRPr sz="1600">
                <a:solidFill>
                  <a:schemeClr val="tx2"/>
                </a:solidFill>
              </a:defRPr>
            </a:lvl2pPr>
            <a:lvl3pPr marL="457200" indent="0">
              <a:lnSpc>
                <a:spcPct val="100000"/>
              </a:lnSpc>
              <a:buNone/>
              <a:defRPr/>
            </a:lvl3pPr>
            <a:lvl4pPr marL="914400" indent="0">
              <a:lnSpc>
                <a:spcPct val="100000"/>
              </a:lnSpc>
              <a:buNone/>
              <a:defRPr/>
            </a:lvl4pPr>
            <a:lvl5pPr marL="13716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A89700-DFB1-4A18-8D37-93514F14DE8F}"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EDEEEF"/>
        </a:solidFill>
        <a:effectLst/>
      </p:bgPr>
    </p:bg>
    <p:spTree>
      <p:nvGrpSpPr>
        <p:cNvPr id="1" name=""/>
        <p:cNvGrpSpPr/>
        <p:nvPr/>
      </p:nvGrpSpPr>
      <p:grpSpPr>
        <a:xfrm>
          <a:off x="0" y="0"/>
          <a:ext cx="0" cy="0"/>
          <a:chOff x="0" y="0"/>
          <a:chExt cx="0" cy="0"/>
        </a:xfrm>
      </p:grpSpPr>
      <p:grpSp>
        <p:nvGrpSpPr>
          <p:cNvPr id="24" name="Group 23"/>
          <p:cNvGrpSpPr/>
          <p:nvPr userDrawn="1"/>
        </p:nvGrpSpPr>
        <p:grpSpPr bwMode="invGray">
          <a:xfrm>
            <a:off x="2494933" y="-222677"/>
            <a:ext cx="6626957" cy="6008006"/>
            <a:chOff x="985025" y="-500771"/>
            <a:chExt cx="6626957" cy="6008006"/>
          </a:xfrm>
        </p:grpSpPr>
        <p:cxnSp>
          <p:nvCxnSpPr>
            <p:cNvPr id="15" name="Straight Connector 14"/>
            <p:cNvCxnSpPr/>
            <p:nvPr userDrawn="1"/>
          </p:nvCxnSpPr>
          <p:spPr bwMode="invGray">
            <a:xfrm>
              <a:off x="1205344" y="1648415"/>
              <a:ext cx="6211932" cy="365415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invGray">
            <a:xfrm>
              <a:off x="1205344" y="1648415"/>
              <a:ext cx="3355610" cy="131631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invGray">
            <a:xfrm flipH="1">
              <a:off x="4641276" y="0"/>
              <a:ext cx="498765" cy="307725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p:cNvSpPr/>
            <p:nvPr userDrawn="1"/>
          </p:nvSpPr>
          <p:spPr bwMode="invGray">
            <a:xfrm>
              <a:off x="2336800" y="951346"/>
              <a:ext cx="4498109" cy="44519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a:spLocks noChangeAspect="1"/>
            </p:cNvSpPr>
            <p:nvPr userDrawn="1"/>
          </p:nvSpPr>
          <p:spPr bwMode="invGray">
            <a:xfrm>
              <a:off x="4641276" y="-500771"/>
              <a:ext cx="997530" cy="9872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userDrawn="1"/>
          </p:nvSpPr>
          <p:spPr bwMode="invGray">
            <a:xfrm>
              <a:off x="7171343" y="5071120"/>
              <a:ext cx="440639" cy="4361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userDrawn="1"/>
          </p:nvSpPr>
          <p:spPr bwMode="invGray">
            <a:xfrm>
              <a:off x="985025" y="1430358"/>
              <a:ext cx="440639" cy="43611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Quo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03453" y="6155531"/>
            <a:ext cx="1274827" cy="457200"/>
          </a:xfrm>
          <a:prstGeom prst="rect">
            <a:avLst/>
          </a:prstGeom>
        </p:spPr>
      </p:pic>
    </p:spTree>
    <p:extLst>
      <p:ext uri="{BB962C8B-B14F-4D97-AF65-F5344CB8AC3E}">
        <p14:creationId xmlns:p14="http://schemas.microsoft.com/office/powerpoint/2010/main" val="376005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80999" y="1798730"/>
            <a:ext cx="5428129" cy="414487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2871" y="1798730"/>
            <a:ext cx="5428129" cy="414487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A89700-DFB1-4A18-8D37-93514F14DE8F}"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A89700-DFB1-4A18-8D37-93514F14DE8F}" type="datetimeFigureOut">
              <a:rPr lang="en-US" smtClean="0"/>
              <a:t>12/5/2016</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FB12CDF8-32CE-4E9C-B71D-397F5A61EE24}" type="slidenum">
              <a:rPr lang="en-US" smtClean="0"/>
              <a:pPr/>
              <a:t>‹#›</a:t>
            </a:fld>
            <a:endParaRPr lang="en-US" dirty="0"/>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0" r:id="rId3"/>
    <p:sldLayoutId id="2147483650" r:id="rId4"/>
    <p:sldLayoutId id="2147483662" r:id="rId5"/>
    <p:sldLayoutId id="2147483651" r:id="rId6"/>
    <p:sldLayoutId id="2147483665" r:id="rId7"/>
    <p:sldLayoutId id="2147483664" r:id="rId8"/>
    <p:sldLayoutId id="2147483652" r:id="rId9"/>
    <p:sldLayoutId id="2147483661" r:id="rId10"/>
    <p:sldLayoutId id="2147483663" r:id="rId11"/>
    <p:sldLayoutId id="2147483654" r:id="rId12"/>
    <p:sldLayoutId id="2147483655" r:id="rId13"/>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n-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n-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n-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loopnet.com/" TargetMode="Externa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loopnet.com/" TargetMode="Externa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crimereports.com/" TargetMode="Externa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899" y="-201724"/>
            <a:ext cx="9144000" cy="2387600"/>
          </a:xfrm>
        </p:spPr>
        <p:txBody>
          <a:bodyPr/>
          <a:lstStyle/>
          <a:p>
            <a:r>
              <a:rPr lang="en-US" altLang="zh-CN" dirty="0"/>
              <a:t>Sparks </a:t>
            </a:r>
            <a:endParaRPr lang="en-US" dirty="0"/>
          </a:p>
        </p:txBody>
      </p:sp>
      <p:sp>
        <p:nvSpPr>
          <p:cNvPr id="3" name="Subtitle 2"/>
          <p:cNvSpPr>
            <a:spLocks noGrp="1"/>
          </p:cNvSpPr>
          <p:nvPr>
            <p:ph type="subTitle" idx="1"/>
          </p:nvPr>
        </p:nvSpPr>
        <p:spPr>
          <a:xfrm>
            <a:off x="241899" y="5790454"/>
            <a:ext cx="9144000" cy="339517"/>
          </a:xfrm>
        </p:spPr>
        <p:txBody>
          <a:bodyPr/>
          <a:lstStyle/>
          <a:p>
            <a:r>
              <a:rPr lang="en-US" dirty="0"/>
              <a:t>Zichao Wang        Xuan Han            </a:t>
            </a:r>
            <a:r>
              <a:rPr lang="en-US" dirty="0" err="1"/>
              <a:t>Xiaotong</a:t>
            </a:r>
            <a:r>
              <a:rPr lang="en-US" dirty="0"/>
              <a:t> Li    </a:t>
            </a:r>
            <a:r>
              <a:rPr lang="en-US" dirty="0" err="1"/>
              <a:t>Hanchen</a:t>
            </a:r>
            <a:r>
              <a:rPr lang="en-US" dirty="0"/>
              <a:t> Huang </a:t>
            </a:r>
          </a:p>
        </p:txBody>
      </p:sp>
      <p:sp>
        <p:nvSpPr>
          <p:cNvPr id="4" name="Text Placeholder 3"/>
          <p:cNvSpPr>
            <a:spLocks noGrp="1"/>
          </p:cNvSpPr>
          <p:nvPr>
            <p:ph type="body" sz="quarter" idx="13"/>
          </p:nvPr>
        </p:nvSpPr>
        <p:spPr>
          <a:xfrm>
            <a:off x="7811022" y="6357118"/>
            <a:ext cx="6153150" cy="309877"/>
          </a:xfrm>
        </p:spPr>
        <p:txBody>
          <a:bodyPr/>
          <a:lstStyle/>
          <a:p>
            <a:r>
              <a:rPr lang="en-US" dirty="0"/>
              <a:t>Date: 2016 – 11 – 27 </a:t>
            </a:r>
          </a:p>
        </p:txBody>
      </p:sp>
      <p:sp>
        <p:nvSpPr>
          <p:cNvPr id="5" name="Subtitle 2"/>
          <p:cNvSpPr txBox="1">
            <a:spLocks/>
          </p:cNvSpPr>
          <p:nvPr/>
        </p:nvSpPr>
        <p:spPr>
          <a:xfrm>
            <a:off x="193454" y="5864536"/>
            <a:ext cx="9144000" cy="339517"/>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1800" b="1" kern="1200">
                <a:solidFill>
                  <a:schemeClr val="tx2"/>
                </a:solidFill>
                <a:latin typeface="+mj-lt"/>
                <a:ea typeface="+mn-ea"/>
                <a:cs typeface="+mn-cs"/>
              </a:defRPr>
            </a:lvl1pPr>
            <a:lvl2pPr marL="457200" indent="0" algn="ctr"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1800"/>
              </a:spcBef>
              <a:buFont typeface="Palatino" pitchFamily="2" charset="0"/>
              <a:buNone/>
              <a:defRPr sz="1800" i="0" kern="1200">
                <a:solidFill>
                  <a:schemeClr val="tx1"/>
                </a:solidFill>
                <a:latin typeface="+mn-lt"/>
                <a:ea typeface="+mn-ea"/>
                <a:cs typeface="+mn-cs"/>
              </a:defRPr>
            </a:lvl3pPr>
            <a:lvl4pPr marL="1371600" indent="0" algn="ctr" defTabSz="914400" rtl="0" eaLnBrk="1" latinLnBrk="0" hangingPunct="1">
              <a:lnSpc>
                <a:spcPct val="100000"/>
              </a:lnSpc>
              <a:spcBef>
                <a:spcPts val="1800"/>
              </a:spcBef>
              <a:buFont typeface="Arial" panose="020B0604020202020204" pitchFamily="34" charset="0"/>
              <a:buNone/>
              <a:defRPr sz="1600" i="1" kern="1200">
                <a:solidFill>
                  <a:schemeClr val="tx1"/>
                </a:solidFill>
                <a:latin typeface="+mn-lt"/>
                <a:ea typeface="+mn-ea"/>
                <a:cs typeface="+mn-cs"/>
              </a:defRPr>
            </a:lvl4pPr>
            <a:lvl5pPr marL="1828800" indent="0" algn="ctr" defTabSz="914400" rtl="0" eaLnBrk="1" latinLnBrk="0" hangingPunct="1">
              <a:lnSpc>
                <a:spcPct val="100000"/>
              </a:lnSpc>
              <a:spcBef>
                <a:spcPts val="1800"/>
              </a:spcBef>
              <a:buFont typeface="Palatino" pitchFamily="2"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6" name="Picture 5"/>
          <p:cNvPicPr>
            <a:picLocks noChangeAspect="1"/>
          </p:cNvPicPr>
          <p:nvPr/>
        </p:nvPicPr>
        <p:blipFill>
          <a:blip r:embed="rId2"/>
          <a:stretch>
            <a:fillRect/>
          </a:stretch>
        </p:blipFill>
        <p:spPr>
          <a:xfrm>
            <a:off x="6568453" y="0"/>
            <a:ext cx="2978669" cy="1569340"/>
          </a:xfrm>
          <a:prstGeom prst="rect">
            <a:avLst/>
          </a:prstGeom>
        </p:spPr>
      </p:pic>
      <p:pic>
        <p:nvPicPr>
          <p:cNvPr id="7" name="Picture 6"/>
          <p:cNvPicPr>
            <a:picLocks noChangeAspect="1"/>
          </p:cNvPicPr>
          <p:nvPr/>
        </p:nvPicPr>
        <p:blipFill>
          <a:blip r:embed="rId3"/>
          <a:stretch>
            <a:fillRect/>
          </a:stretch>
        </p:blipFill>
        <p:spPr>
          <a:xfrm>
            <a:off x="193454" y="3365908"/>
            <a:ext cx="1446810" cy="19733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stretch>
            <a:fillRect/>
          </a:stretch>
        </p:blipFill>
        <p:spPr>
          <a:xfrm>
            <a:off x="1826484" y="3365907"/>
            <a:ext cx="1653929" cy="2019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5"/>
          <a:stretch>
            <a:fillRect/>
          </a:stretch>
        </p:blipFill>
        <p:spPr>
          <a:xfrm>
            <a:off x="3722123" y="3365907"/>
            <a:ext cx="1677376" cy="2105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6"/>
          <a:stretch>
            <a:fillRect/>
          </a:stretch>
        </p:blipFill>
        <p:spPr>
          <a:xfrm>
            <a:off x="5641209" y="3378605"/>
            <a:ext cx="1616961" cy="2093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p:cNvSpPr txBox="1"/>
          <p:nvPr/>
        </p:nvSpPr>
        <p:spPr>
          <a:xfrm>
            <a:off x="241899" y="2471345"/>
            <a:ext cx="8132710" cy="369332"/>
          </a:xfrm>
          <a:prstGeom prst="rect">
            <a:avLst/>
          </a:prstGeom>
          <a:noFill/>
        </p:spPr>
        <p:txBody>
          <a:bodyPr wrap="square" rtlCol="0">
            <a:spAutoFit/>
          </a:bodyPr>
          <a:lstStyle/>
          <a:p>
            <a:r>
              <a:rPr lang="en-US" dirty="0">
                <a:solidFill>
                  <a:schemeClr val="tx2">
                    <a:lumMod val="75000"/>
                  </a:schemeClr>
                </a:solidFill>
              </a:rPr>
              <a:t>Insights</a:t>
            </a:r>
            <a:r>
              <a:rPr lang="en-US" dirty="0"/>
              <a:t> – </a:t>
            </a:r>
            <a:r>
              <a:rPr lang="en-US" dirty="0">
                <a:latin typeface="+mj-lt"/>
              </a:rPr>
              <a:t>Finding potential clients from external data</a:t>
            </a:r>
          </a:p>
        </p:txBody>
      </p:sp>
    </p:spTree>
    <p:extLst>
      <p:ext uri="{BB962C8B-B14F-4D97-AF65-F5344CB8AC3E}">
        <p14:creationId xmlns:p14="http://schemas.microsoft.com/office/powerpoint/2010/main" val="817914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Starr Claim Analysis</a:t>
            </a:r>
          </a:p>
        </p:txBody>
      </p:sp>
      <p:pic>
        <p:nvPicPr>
          <p:cNvPr id="4" name="Content Placeholder 3"/>
          <p:cNvPicPr>
            <a:picLocks noGrp="1" noChangeAspect="1"/>
          </p:cNvPicPr>
          <p:nvPr>
            <p:ph idx="1"/>
          </p:nvPr>
        </p:nvPicPr>
        <p:blipFill>
          <a:blip r:embed="rId2"/>
          <a:stretch>
            <a:fillRect/>
          </a:stretch>
        </p:blipFill>
        <p:spPr>
          <a:xfrm>
            <a:off x="283283" y="1779686"/>
            <a:ext cx="5551909" cy="3866970"/>
          </a:xfrm>
          <a:prstGeom prst="rect">
            <a:avLst/>
          </a:prstGeom>
        </p:spPr>
      </p:pic>
      <p:pic>
        <p:nvPicPr>
          <p:cNvPr id="5" name="Picture 4"/>
          <p:cNvPicPr>
            <a:picLocks noChangeAspect="1"/>
          </p:cNvPicPr>
          <p:nvPr/>
        </p:nvPicPr>
        <p:blipFill>
          <a:blip r:embed="rId3"/>
          <a:stretch>
            <a:fillRect/>
          </a:stretch>
        </p:blipFill>
        <p:spPr>
          <a:xfrm>
            <a:off x="6115024" y="1779687"/>
            <a:ext cx="5583640" cy="3866970"/>
          </a:xfrm>
          <a:prstGeom prst="rect">
            <a:avLst/>
          </a:prstGeom>
        </p:spPr>
      </p:pic>
      <p:sp>
        <p:nvSpPr>
          <p:cNvPr id="6" name="TextBox 5"/>
          <p:cNvSpPr txBox="1"/>
          <p:nvPr/>
        </p:nvSpPr>
        <p:spPr>
          <a:xfrm>
            <a:off x="283283" y="5697713"/>
            <a:ext cx="5551909" cy="338554"/>
          </a:xfrm>
          <a:prstGeom prst="rect">
            <a:avLst/>
          </a:prstGeom>
          <a:noFill/>
        </p:spPr>
        <p:txBody>
          <a:bodyPr wrap="square" rtlCol="0">
            <a:spAutoFit/>
          </a:bodyPr>
          <a:lstStyle/>
          <a:p>
            <a:r>
              <a:rPr lang="en-US" sz="1600" dirty="0">
                <a:solidFill>
                  <a:srgbClr val="C00000"/>
                </a:solidFill>
                <a:latin typeface="+mj-lt"/>
              </a:rPr>
              <a:t>Claim Count by States</a:t>
            </a:r>
          </a:p>
        </p:txBody>
      </p:sp>
      <p:sp>
        <p:nvSpPr>
          <p:cNvPr id="7" name="TextBox 6"/>
          <p:cNvSpPr txBox="1"/>
          <p:nvPr/>
        </p:nvSpPr>
        <p:spPr>
          <a:xfrm>
            <a:off x="6055898" y="5697713"/>
            <a:ext cx="5551909" cy="338554"/>
          </a:xfrm>
          <a:prstGeom prst="rect">
            <a:avLst/>
          </a:prstGeom>
          <a:noFill/>
        </p:spPr>
        <p:txBody>
          <a:bodyPr wrap="square" rtlCol="0">
            <a:spAutoFit/>
          </a:bodyPr>
          <a:lstStyle/>
          <a:p>
            <a:r>
              <a:rPr lang="en-US" sz="1600" dirty="0">
                <a:solidFill>
                  <a:srgbClr val="C00000"/>
                </a:solidFill>
                <a:latin typeface="+mj-lt"/>
              </a:rPr>
              <a:t>Average Claim Loss Amount by States</a:t>
            </a:r>
          </a:p>
        </p:txBody>
      </p:sp>
    </p:spTree>
    <p:extLst>
      <p:ext uri="{BB962C8B-B14F-4D97-AF65-F5344CB8AC3E}">
        <p14:creationId xmlns:p14="http://schemas.microsoft.com/office/powerpoint/2010/main" val="2069254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Loss Ratio Distribution by State</a:t>
            </a:r>
          </a:p>
        </p:txBody>
      </p:sp>
      <p:pic>
        <p:nvPicPr>
          <p:cNvPr id="4" name="Content Placeholder 3"/>
          <p:cNvPicPr>
            <a:picLocks noGrp="1" noChangeAspect="1"/>
          </p:cNvPicPr>
          <p:nvPr>
            <p:ph idx="1"/>
          </p:nvPr>
        </p:nvPicPr>
        <p:blipFill>
          <a:blip r:embed="rId2"/>
          <a:stretch>
            <a:fillRect/>
          </a:stretch>
        </p:blipFill>
        <p:spPr>
          <a:xfrm>
            <a:off x="381000" y="1498863"/>
            <a:ext cx="8858534" cy="4528372"/>
          </a:xfrm>
          <a:prstGeom prst="rect">
            <a:avLst/>
          </a:prstGeom>
        </p:spPr>
      </p:pic>
    </p:spTree>
    <p:extLst>
      <p:ext uri="{BB962C8B-B14F-4D97-AF65-F5344CB8AC3E}">
        <p14:creationId xmlns:p14="http://schemas.microsoft.com/office/powerpoint/2010/main" val="997014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Claim Loss Per Loss Type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06459"/>
            <a:ext cx="9653240" cy="3523463"/>
          </a:xfrm>
          <a:prstGeom prst="rect">
            <a:avLst/>
          </a:prstGeom>
        </p:spPr>
      </p:pic>
    </p:spTree>
    <p:extLst>
      <p:ext uri="{BB962C8B-B14F-4D97-AF65-F5344CB8AC3E}">
        <p14:creationId xmlns:p14="http://schemas.microsoft.com/office/powerpoint/2010/main" val="37610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332" y="593070"/>
            <a:ext cx="11430000" cy="498598"/>
          </a:xfrm>
        </p:spPr>
        <p:txBody>
          <a:bodyPr/>
          <a:lstStyle/>
          <a:p>
            <a:r>
              <a:rPr lang="en-US" dirty="0"/>
              <a:t>Average Loss Amount from Top 5 Loss Type</a:t>
            </a:r>
          </a:p>
        </p:txBody>
      </p:sp>
      <p:pic>
        <p:nvPicPr>
          <p:cNvPr id="4" name="Picture 3"/>
          <p:cNvPicPr>
            <a:picLocks noChangeAspect="1"/>
          </p:cNvPicPr>
          <p:nvPr/>
        </p:nvPicPr>
        <p:blipFill>
          <a:blip r:embed="rId2"/>
          <a:stretch>
            <a:fillRect/>
          </a:stretch>
        </p:blipFill>
        <p:spPr>
          <a:xfrm>
            <a:off x="1477537" y="1393902"/>
            <a:ext cx="8619892" cy="4527396"/>
          </a:xfrm>
          <a:prstGeom prst="rect">
            <a:avLst/>
          </a:prstGeom>
        </p:spPr>
      </p:pic>
    </p:spTree>
    <p:extLst>
      <p:ext uri="{BB962C8B-B14F-4D97-AF65-F5344CB8AC3E}">
        <p14:creationId xmlns:p14="http://schemas.microsoft.com/office/powerpoint/2010/main" val="1167778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t>
            </a:r>
            <a:r>
              <a:rPr lang="en-US" altLang="zh-CN" dirty="0"/>
              <a:t>Technique Approach </a:t>
            </a:r>
            <a:endParaRPr lang="en-US" dirty="0"/>
          </a:p>
        </p:txBody>
      </p:sp>
      <p:sp>
        <p:nvSpPr>
          <p:cNvPr id="6" name="Content Placeholder 5"/>
          <p:cNvSpPr>
            <a:spLocks noGrp="1"/>
          </p:cNvSpPr>
          <p:nvPr>
            <p:ph idx="1"/>
          </p:nvPr>
        </p:nvSpPr>
        <p:spPr>
          <a:xfrm>
            <a:off x="275280" y="1737966"/>
            <a:ext cx="6625363" cy="4356788"/>
          </a:xfrm>
        </p:spPr>
        <p:txBody>
          <a:bodyPr/>
          <a:lstStyle/>
          <a:p>
            <a:pPr lvl="0">
              <a:spcBef>
                <a:spcPts val="0"/>
              </a:spcBef>
              <a:buSzTx/>
            </a:pPr>
            <a:endParaRPr lang="en-US" altLang="zh-CN" sz="1800" dirty="0">
              <a:solidFill>
                <a:srgbClr val="404041"/>
              </a:solidFill>
              <a:latin typeface="+mn-lt"/>
            </a:endParaRPr>
          </a:p>
          <a:p>
            <a:pPr>
              <a:spcBef>
                <a:spcPts val="0"/>
              </a:spcBef>
              <a:buSzTx/>
            </a:pPr>
            <a:r>
              <a:rPr lang="en-US" dirty="0">
                <a:solidFill>
                  <a:schemeClr val="bg1">
                    <a:lumMod val="10000"/>
                  </a:schemeClr>
                </a:solidFill>
              </a:rPr>
              <a:t>Purpose: </a:t>
            </a:r>
            <a:r>
              <a:rPr lang="en-US" b="0" dirty="0">
                <a:solidFill>
                  <a:schemeClr val="bg1">
                    <a:lumMod val="10000"/>
                  </a:schemeClr>
                </a:solidFill>
              </a:rPr>
              <a:t>Identifying and grouping features associated for both High and low Risk business</a:t>
            </a:r>
            <a:endParaRPr lang="en-US" altLang="zh-CN" dirty="0">
              <a:solidFill>
                <a:srgbClr val="404041"/>
              </a:solidFill>
              <a:latin typeface="+mn-lt"/>
            </a:endParaRPr>
          </a:p>
          <a:p>
            <a:pPr lvl="0">
              <a:spcBef>
                <a:spcPts val="0"/>
              </a:spcBef>
              <a:buSzTx/>
            </a:pPr>
            <a:endParaRPr lang="en-US" altLang="zh-CN" dirty="0">
              <a:solidFill>
                <a:srgbClr val="404041"/>
              </a:solidFill>
              <a:latin typeface="+mn-lt"/>
            </a:endParaRPr>
          </a:p>
          <a:p>
            <a:pPr marL="342900" lvl="0" indent="-342900">
              <a:spcBef>
                <a:spcPts val="0"/>
              </a:spcBef>
              <a:buSzTx/>
              <a:buFont typeface="Arial" panose="020B0604020202020204" pitchFamily="34" charset="0"/>
              <a:buChar char="•"/>
            </a:pPr>
            <a:r>
              <a:rPr lang="en-US" altLang="zh-CN" dirty="0">
                <a:solidFill>
                  <a:srgbClr val="404041"/>
                </a:solidFill>
              </a:rPr>
              <a:t>Combined Loss Ratio: </a:t>
            </a:r>
            <a:r>
              <a:rPr lang="en-US" altLang="zh-CN" b="0" dirty="0">
                <a:solidFill>
                  <a:srgbClr val="404041"/>
                </a:solidFill>
              </a:rPr>
              <a:t>(Expenses + Loss + Recoverable)/Total premium per policy</a:t>
            </a:r>
            <a:endParaRPr lang="en-US" b="0" dirty="0">
              <a:solidFill>
                <a:srgbClr val="404041"/>
              </a:solidFill>
            </a:endParaRPr>
          </a:p>
          <a:p>
            <a:pPr marL="342900" indent="-342900">
              <a:buFont typeface="Arial" panose="020B0604020202020204" pitchFamily="34" charset="0"/>
              <a:buChar char="•"/>
            </a:pPr>
            <a:r>
              <a:rPr lang="en-US" dirty="0">
                <a:solidFill>
                  <a:schemeClr val="bg1">
                    <a:lumMod val="10000"/>
                  </a:schemeClr>
                </a:solidFill>
              </a:rPr>
              <a:t>High Risk Clients: </a:t>
            </a:r>
            <a:r>
              <a:rPr lang="en-US" b="0" dirty="0">
                <a:solidFill>
                  <a:schemeClr val="bg1">
                    <a:lumMod val="10000"/>
                  </a:schemeClr>
                </a:solidFill>
              </a:rPr>
              <a:t>Combined Loss Ratio &gt; 1</a:t>
            </a:r>
          </a:p>
          <a:p>
            <a:pPr marL="342900" indent="-342900">
              <a:buFont typeface="Arial" panose="020B0604020202020204" pitchFamily="34" charset="0"/>
              <a:buChar char="•"/>
            </a:pPr>
            <a:r>
              <a:rPr lang="en-US" dirty="0">
                <a:solidFill>
                  <a:schemeClr val="bg1">
                    <a:lumMod val="10000"/>
                  </a:schemeClr>
                </a:solidFill>
              </a:rPr>
              <a:t>Low Risk Clients: </a:t>
            </a:r>
            <a:r>
              <a:rPr lang="en-US" b="0" dirty="0">
                <a:solidFill>
                  <a:schemeClr val="bg1">
                    <a:lumMod val="10000"/>
                  </a:schemeClr>
                </a:solidFill>
              </a:rPr>
              <a:t>Combined Loss Ratio &lt; 0.42 (Average)</a:t>
            </a:r>
          </a:p>
          <a:p>
            <a:endParaRPr lang="en-US" b="0" dirty="0">
              <a:solidFill>
                <a:schemeClr val="bg1">
                  <a:lumMod val="10000"/>
                </a:schemeClr>
              </a:solidFill>
            </a:endParaRPr>
          </a:p>
        </p:txBody>
      </p:sp>
      <p:sp>
        <p:nvSpPr>
          <p:cNvPr id="8" name="TextBox 7"/>
          <p:cNvSpPr txBox="1"/>
          <p:nvPr/>
        </p:nvSpPr>
        <p:spPr>
          <a:xfrm>
            <a:off x="7145643" y="1368634"/>
            <a:ext cx="4790003" cy="369332"/>
          </a:xfrm>
          <a:prstGeom prst="rect">
            <a:avLst/>
          </a:prstGeom>
          <a:noFill/>
        </p:spPr>
        <p:txBody>
          <a:bodyPr wrap="square" rtlCol="0">
            <a:spAutoFit/>
          </a:bodyPr>
          <a:lstStyle/>
          <a:p>
            <a:r>
              <a:rPr lang="en-US" dirty="0"/>
              <a:t>Cluster Analysis Diagram Example </a:t>
            </a:r>
          </a:p>
        </p:txBody>
      </p:sp>
      <p:pic>
        <p:nvPicPr>
          <p:cNvPr id="5124" name="Picture 4" descr="Image result for cluster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7054" y="1301960"/>
            <a:ext cx="5184945" cy="54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2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677604"/>
            <a:ext cx="11430000" cy="498598"/>
          </a:xfrm>
        </p:spPr>
        <p:txBody>
          <a:bodyPr/>
          <a:lstStyle/>
          <a:p>
            <a:r>
              <a:rPr lang="en-US" dirty="0"/>
              <a:t>Alabama Potential Low-Risk Business</a:t>
            </a:r>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57767" b="1404"/>
          <a:stretch/>
        </p:blipFill>
        <p:spPr>
          <a:xfrm>
            <a:off x="380999" y="1519962"/>
            <a:ext cx="4372669" cy="4584112"/>
          </a:xfrm>
          <a:prstGeom prst="rect">
            <a:avLst/>
          </a:prstGeom>
        </p:spPr>
      </p:pic>
      <p:sp>
        <p:nvSpPr>
          <p:cNvPr id="6" name="TextBox 5"/>
          <p:cNvSpPr txBox="1"/>
          <p:nvPr/>
        </p:nvSpPr>
        <p:spPr>
          <a:xfrm>
            <a:off x="9679259" y="42634"/>
            <a:ext cx="1883856" cy="1200329"/>
          </a:xfrm>
          <a:prstGeom prst="rect">
            <a:avLst/>
          </a:prstGeom>
          <a:noFill/>
        </p:spPr>
        <p:txBody>
          <a:bodyPr wrap="square" rtlCol="0">
            <a:spAutoFit/>
          </a:bodyPr>
          <a:lstStyle/>
          <a:p>
            <a:r>
              <a:rPr lang="en-US" dirty="0">
                <a:latin typeface="+mj-lt"/>
              </a:rPr>
              <a:t>Total suggested potential</a:t>
            </a:r>
            <a:r>
              <a:rPr lang="en-US" altLang="zh-CN" dirty="0">
                <a:latin typeface="+mj-lt"/>
              </a:rPr>
              <a:t> </a:t>
            </a:r>
            <a:r>
              <a:rPr lang="en-US" dirty="0">
                <a:latin typeface="+mj-lt"/>
              </a:rPr>
              <a:t>Low Risk Business in Alabama: </a:t>
            </a:r>
            <a:r>
              <a:rPr lang="en-US" dirty="0">
                <a:solidFill>
                  <a:srgbClr val="FF0000"/>
                </a:solidFill>
                <a:latin typeface="+mj-lt"/>
              </a:rPr>
              <a:t>6476</a:t>
            </a:r>
          </a:p>
        </p:txBody>
      </p:sp>
      <p:graphicFrame>
        <p:nvGraphicFramePr>
          <p:cNvPr id="8" name="Table 7"/>
          <p:cNvGraphicFramePr>
            <a:graphicFrameLocks noGrp="1"/>
          </p:cNvGraphicFramePr>
          <p:nvPr>
            <p:extLst>
              <p:ext uri="{D42A27DB-BD31-4B8C-83A1-F6EECF244321}">
                <p14:modId xmlns:p14="http://schemas.microsoft.com/office/powerpoint/2010/main" val="95005322"/>
              </p:ext>
            </p:extLst>
          </p:nvPr>
        </p:nvGraphicFramePr>
        <p:xfrm>
          <a:off x="4930220" y="1491704"/>
          <a:ext cx="6632895" cy="3764753"/>
        </p:xfrm>
        <a:graphic>
          <a:graphicData uri="http://schemas.openxmlformats.org/drawingml/2006/table">
            <a:tbl>
              <a:tblPr firstRow="1" firstCol="1" bandRow="1"/>
              <a:tblGrid>
                <a:gridCol w="1655242">
                  <a:extLst>
                    <a:ext uri="{9D8B030D-6E8A-4147-A177-3AD203B41FA5}">
                      <a16:colId xmlns:a16="http://schemas.microsoft.com/office/drawing/2014/main" val="3627960574"/>
                    </a:ext>
                  </a:extLst>
                </a:gridCol>
                <a:gridCol w="4977653">
                  <a:extLst>
                    <a:ext uri="{9D8B030D-6E8A-4147-A177-3AD203B41FA5}">
                      <a16:colId xmlns:a16="http://schemas.microsoft.com/office/drawing/2014/main" val="4112562863"/>
                    </a:ext>
                  </a:extLst>
                </a:gridCol>
              </a:tblGrid>
              <a:tr h="492431">
                <a:tc gridSpan="2">
                  <a:txBody>
                    <a:bodyPr/>
                    <a:lstStyle/>
                    <a:p>
                      <a:pPr marL="0" marR="0" algn="ctr">
                        <a:lnSpc>
                          <a:spcPct val="115000"/>
                        </a:lnSpc>
                        <a:spcBef>
                          <a:spcPts val="1200"/>
                        </a:spcBef>
                        <a:spcAft>
                          <a:spcPts val="0"/>
                        </a:spcAft>
                      </a:pPr>
                      <a:r>
                        <a:rPr lang="en-US" sz="1600" b="1" kern="0" dirty="0">
                          <a:solidFill>
                            <a:schemeClr val="bg1">
                              <a:lumMod val="10000"/>
                            </a:schemeClr>
                          </a:solidFill>
                          <a:effectLst/>
                          <a:latin typeface="+mj-lt"/>
                          <a:ea typeface="SimSun" panose="02010600030101010101" pitchFamily="2" charset="-122"/>
                          <a:cs typeface="Times New Roman" panose="02020603050405020304" pitchFamily="18" charset="0"/>
                        </a:rPr>
                        <a:t>Alabama</a:t>
                      </a:r>
                      <a:endParaRPr lang="en-US" sz="2000" b="1" kern="0" dirty="0">
                        <a:solidFill>
                          <a:schemeClr val="bg1">
                            <a:lumMod val="1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566789047"/>
                  </a:ext>
                </a:extLst>
              </a:tr>
              <a:tr h="368029">
                <a:tc rowSpan="3">
                  <a:txBody>
                    <a:bodyPr/>
                    <a:lstStyle/>
                    <a:p>
                      <a:pPr marL="0" marR="0" algn="ctr">
                        <a:lnSpc>
                          <a:spcPct val="115000"/>
                        </a:lnSpc>
                        <a:spcBef>
                          <a:spcPts val="0"/>
                        </a:spcBef>
                        <a:spcAft>
                          <a:spcPts val="0"/>
                        </a:spcAft>
                      </a:pPr>
                      <a:r>
                        <a:rPr lang="en-US" sz="1600" b="1" dirty="0">
                          <a:solidFill>
                            <a:srgbClr val="000000"/>
                          </a:solidFill>
                          <a:effectLst/>
                          <a:latin typeface="+mj-lt"/>
                          <a:ea typeface="Times New Roman" panose="02020603050405020304" pitchFamily="18" charset="0"/>
                          <a:cs typeface="Times New Roman" panose="02020603050405020304" pitchFamily="18" charset="0"/>
                        </a:rPr>
                        <a:t>Low Risk</a:t>
                      </a:r>
                      <a:endParaRPr lang="en-US" sz="1600" b="1"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1200"/>
                        </a:spcBef>
                        <a:spcAft>
                          <a:spcPts val="0"/>
                        </a:spcAft>
                      </a:pPr>
                      <a:r>
                        <a:rPr lang="en-US" sz="1200" b="1" kern="0" dirty="0">
                          <a:solidFill>
                            <a:schemeClr val="bg1">
                              <a:lumMod val="10000"/>
                            </a:schemeClr>
                          </a:solidFill>
                          <a:effectLst/>
                          <a:latin typeface="+mj-lt"/>
                          <a:ea typeface="SimSun" panose="02010600030101010101" pitchFamily="2" charset="-122"/>
                          <a:cs typeface="Times New Roman" panose="02020603050405020304" pitchFamily="18" charset="0"/>
                        </a:rPr>
                        <a:t>Office - Veterinarians Office - Office</a:t>
                      </a:r>
                      <a:endParaRPr lang="en-US" sz="1600" b="1" kern="0" dirty="0">
                        <a:solidFill>
                          <a:schemeClr val="bg1">
                            <a:lumMod val="1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1019958"/>
                  </a:ext>
                </a:extLst>
              </a:tr>
              <a:tr h="631591">
                <a:tc vMerge="1">
                  <a:txBody>
                    <a:bodyPr/>
                    <a:lstStyle/>
                    <a:p>
                      <a:endParaRPr lang="en-US"/>
                    </a:p>
                  </a:txBody>
                  <a:tcPr/>
                </a:tc>
                <a:tc>
                  <a:txBody>
                    <a:bodyPr/>
                    <a:lstStyle/>
                    <a:p>
                      <a:pPr marL="0" marR="0" algn="l">
                        <a:lnSpc>
                          <a:spcPct val="115000"/>
                        </a:lnSpc>
                        <a:spcBef>
                          <a:spcPts val="1200"/>
                        </a:spcBef>
                        <a:spcAft>
                          <a:spcPts val="0"/>
                        </a:spcAft>
                      </a:pPr>
                      <a:r>
                        <a:rPr lang="en-US" sz="1200" b="1" kern="0" dirty="0">
                          <a:solidFill>
                            <a:schemeClr val="bg1">
                              <a:lumMod val="10000"/>
                            </a:schemeClr>
                          </a:solidFill>
                          <a:effectLst/>
                          <a:latin typeface="+mj-lt"/>
                          <a:ea typeface="SimSun" panose="02010600030101010101" pitchFamily="2" charset="-122"/>
                          <a:cs typeface="Times New Roman" panose="02020603050405020304" pitchFamily="18" charset="0"/>
                        </a:rPr>
                        <a:t>Contractors - Carpet, Rug, Furniture, or Upholstery Cleaning - On customer's premises - Shop</a:t>
                      </a:r>
                      <a:endParaRPr lang="en-US" sz="1600" b="1" kern="0" dirty="0">
                        <a:solidFill>
                          <a:schemeClr val="bg1">
                            <a:lumMod val="1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4776406"/>
                  </a:ext>
                </a:extLst>
              </a:tr>
              <a:tr h="631591">
                <a:tc vMerge="1">
                  <a:txBody>
                    <a:bodyPr/>
                    <a:lstStyle/>
                    <a:p>
                      <a:endParaRPr lang="en-US"/>
                    </a:p>
                  </a:txBody>
                  <a:tcPr/>
                </a:tc>
                <a:tc>
                  <a:txBody>
                    <a:bodyPr/>
                    <a:lstStyle/>
                    <a:p>
                      <a:pPr marL="0" marR="0" algn="l">
                        <a:lnSpc>
                          <a:spcPct val="115000"/>
                        </a:lnSpc>
                        <a:spcBef>
                          <a:spcPts val="1200"/>
                        </a:spcBef>
                        <a:spcAft>
                          <a:spcPts val="0"/>
                        </a:spcAft>
                      </a:pPr>
                      <a:r>
                        <a:rPr lang="en-US" sz="1200" b="1" kern="0" dirty="0">
                          <a:solidFill>
                            <a:schemeClr val="bg1">
                              <a:lumMod val="10000"/>
                            </a:schemeClr>
                          </a:solidFill>
                          <a:effectLst/>
                          <a:latin typeface="+mj-lt"/>
                          <a:ea typeface="SimSun" panose="02010600030101010101" pitchFamily="2" charset="-122"/>
                          <a:cs typeface="Times New Roman" panose="02020603050405020304" pitchFamily="18" charset="0"/>
                        </a:rPr>
                        <a:t>Grocery - Stores - With an area at least 4,000 square feet - Without Gasoline Sales</a:t>
                      </a:r>
                      <a:endParaRPr lang="en-US" sz="1600" b="1" kern="0" dirty="0">
                        <a:solidFill>
                          <a:schemeClr val="bg1">
                            <a:lumMod val="1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018937"/>
                  </a:ext>
                </a:extLst>
              </a:tr>
              <a:tr h="631591">
                <a:tc rowSpan="4">
                  <a:txBody>
                    <a:bodyPr/>
                    <a:lstStyle/>
                    <a:p>
                      <a:pPr marL="0" marR="0" algn="ctr">
                        <a:lnSpc>
                          <a:spcPct val="115000"/>
                        </a:lnSpc>
                        <a:spcBef>
                          <a:spcPts val="0"/>
                        </a:spcBef>
                        <a:spcAft>
                          <a:spcPts val="0"/>
                        </a:spcAft>
                      </a:pPr>
                      <a:r>
                        <a:rPr lang="en-US" sz="1600" b="1" dirty="0">
                          <a:solidFill>
                            <a:srgbClr val="000000"/>
                          </a:solidFill>
                          <a:effectLst/>
                          <a:latin typeface="+mj-lt"/>
                          <a:ea typeface="Times New Roman" panose="02020603050405020304" pitchFamily="18" charset="0"/>
                          <a:cs typeface="Times New Roman" panose="02020603050405020304" pitchFamily="18" charset="0"/>
                        </a:rPr>
                        <a:t>High Risk</a:t>
                      </a:r>
                      <a:endParaRPr lang="en-US" sz="1600" b="1"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1200"/>
                        </a:spcBef>
                        <a:spcAft>
                          <a:spcPts val="0"/>
                        </a:spcAft>
                      </a:pPr>
                      <a:r>
                        <a:rPr lang="en-US" sz="1200" b="1" kern="0" dirty="0">
                          <a:solidFill>
                            <a:schemeClr val="bg1">
                              <a:lumMod val="10000"/>
                            </a:schemeClr>
                          </a:solidFill>
                          <a:effectLst/>
                          <a:latin typeface="+mj-lt"/>
                          <a:ea typeface="SimSun" panose="02010600030101010101" pitchFamily="2" charset="-122"/>
                          <a:cs typeface="Times New Roman" panose="02020603050405020304" pitchFamily="18" charset="0"/>
                        </a:rPr>
                        <a:t>Clothing or Wearing Apparel - Retail - Clothing - Men and Boys' (Coats and Suits)</a:t>
                      </a:r>
                      <a:endParaRPr lang="en-US" sz="1600" b="1" kern="0" dirty="0">
                        <a:solidFill>
                          <a:schemeClr val="bg1">
                            <a:lumMod val="1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7346235"/>
                  </a:ext>
                </a:extLst>
              </a:tr>
              <a:tr h="210530">
                <a:tc vMerge="1">
                  <a:txBody>
                    <a:bodyPr/>
                    <a:lstStyle/>
                    <a:p>
                      <a:endParaRPr lang="en-US"/>
                    </a:p>
                  </a:txBody>
                  <a:tcPr/>
                </a:tc>
                <a:tc>
                  <a:txBody>
                    <a:bodyPr/>
                    <a:lstStyle/>
                    <a:p>
                      <a:pPr marL="0" marR="0" algn="l">
                        <a:lnSpc>
                          <a:spcPct val="115000"/>
                        </a:lnSpc>
                        <a:spcBef>
                          <a:spcPts val="1200"/>
                        </a:spcBef>
                        <a:spcAft>
                          <a:spcPts val="0"/>
                        </a:spcAft>
                      </a:pPr>
                      <a:r>
                        <a:rPr lang="en-US" sz="1200" b="1" kern="0" dirty="0">
                          <a:solidFill>
                            <a:schemeClr val="bg1">
                              <a:lumMod val="10000"/>
                            </a:schemeClr>
                          </a:solidFill>
                          <a:effectLst/>
                          <a:latin typeface="+mj-lt"/>
                          <a:ea typeface="SimSun" panose="02010600030101010101" pitchFamily="2" charset="-122"/>
                          <a:cs typeface="Times New Roman" panose="02020603050405020304" pitchFamily="18" charset="0"/>
                        </a:rPr>
                        <a:t>Engraving</a:t>
                      </a:r>
                      <a:endParaRPr lang="en-US" sz="1600" b="1" kern="0" dirty="0">
                        <a:solidFill>
                          <a:schemeClr val="bg1">
                            <a:lumMod val="1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163448"/>
                  </a:ext>
                </a:extLst>
              </a:tr>
              <a:tr h="588460">
                <a:tc vMerge="1">
                  <a:txBody>
                    <a:bodyPr/>
                    <a:lstStyle/>
                    <a:p>
                      <a:endParaRPr lang="en-US"/>
                    </a:p>
                  </a:txBody>
                  <a:tcPr/>
                </a:tc>
                <a:tc>
                  <a:txBody>
                    <a:bodyPr/>
                    <a:lstStyle/>
                    <a:p>
                      <a:pPr marL="0" marR="0" algn="l">
                        <a:lnSpc>
                          <a:spcPct val="115000"/>
                        </a:lnSpc>
                        <a:spcBef>
                          <a:spcPts val="1200"/>
                        </a:spcBef>
                        <a:spcAft>
                          <a:spcPts val="0"/>
                        </a:spcAft>
                      </a:pPr>
                      <a:r>
                        <a:rPr lang="en-US" sz="1200" b="1" kern="0" dirty="0">
                          <a:solidFill>
                            <a:schemeClr val="bg1">
                              <a:lumMod val="10000"/>
                            </a:schemeClr>
                          </a:solidFill>
                          <a:effectLst/>
                          <a:latin typeface="+mj-lt"/>
                          <a:ea typeface="SimSun" panose="02010600030101010101" pitchFamily="2" charset="-122"/>
                          <a:cs typeface="Times New Roman" panose="02020603050405020304" pitchFamily="18" charset="0"/>
                        </a:rPr>
                        <a:t>Appliance - Stores Radio, Television, and Phonographic Stores (including parts and supplies)</a:t>
                      </a:r>
                      <a:endParaRPr lang="en-US" sz="1600" b="1" kern="0" dirty="0">
                        <a:solidFill>
                          <a:schemeClr val="bg1">
                            <a:lumMod val="1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1826109"/>
                  </a:ext>
                </a:extLst>
              </a:tr>
              <a:tr h="210530">
                <a:tc vMerge="1">
                  <a:txBody>
                    <a:bodyPr/>
                    <a:lstStyle/>
                    <a:p>
                      <a:endParaRPr lang="en-US"/>
                    </a:p>
                  </a:txBody>
                  <a:tcPr/>
                </a:tc>
                <a:tc>
                  <a:txBody>
                    <a:bodyPr/>
                    <a:lstStyle/>
                    <a:p>
                      <a:pPr marL="0" marR="0" algn="l">
                        <a:lnSpc>
                          <a:spcPct val="115000"/>
                        </a:lnSpc>
                        <a:spcBef>
                          <a:spcPts val="1200"/>
                        </a:spcBef>
                        <a:spcAft>
                          <a:spcPts val="0"/>
                        </a:spcAft>
                      </a:pPr>
                      <a:r>
                        <a:rPr lang="en-US" sz="1200" b="1" kern="0" dirty="0">
                          <a:solidFill>
                            <a:schemeClr val="bg1">
                              <a:lumMod val="10000"/>
                            </a:schemeClr>
                          </a:solidFill>
                          <a:effectLst/>
                          <a:latin typeface="+mj-lt"/>
                          <a:ea typeface="SimSun" panose="02010600030101010101" pitchFamily="2" charset="-122"/>
                          <a:cs typeface="Times New Roman" panose="02020603050405020304" pitchFamily="18" charset="0"/>
                        </a:rPr>
                        <a:t>Office - Medical Offices - Office</a:t>
                      </a:r>
                      <a:endParaRPr lang="en-US" sz="1600" b="1" kern="0" dirty="0">
                        <a:solidFill>
                          <a:schemeClr val="bg1">
                            <a:lumMod val="10000"/>
                          </a:schemeClr>
                        </a:solidFill>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819300"/>
                  </a:ext>
                </a:extLst>
              </a:tr>
            </a:tbl>
          </a:graphicData>
        </a:graphic>
      </p:graphicFrame>
      <p:sp>
        <p:nvSpPr>
          <p:cNvPr id="9" name="TextBox 8"/>
          <p:cNvSpPr txBox="1"/>
          <p:nvPr/>
        </p:nvSpPr>
        <p:spPr>
          <a:xfrm>
            <a:off x="4806277" y="5388864"/>
            <a:ext cx="6880780" cy="830997"/>
          </a:xfrm>
          <a:prstGeom prst="rect">
            <a:avLst/>
          </a:prstGeom>
          <a:noFill/>
        </p:spPr>
        <p:txBody>
          <a:bodyPr wrap="square" rtlCol="0">
            <a:spAutoFit/>
          </a:bodyPr>
          <a:lstStyle/>
          <a:p>
            <a:r>
              <a:rPr lang="en-US" sz="1600" dirty="0">
                <a:solidFill>
                  <a:srgbClr val="C00000"/>
                </a:solidFill>
                <a:latin typeface="+mj-lt"/>
              </a:rPr>
              <a:t>The map is populated based on data extracted from Manta.com, each number on the heat-map indicates sum of suggested potential low risk business of that zip region. </a:t>
            </a:r>
          </a:p>
        </p:txBody>
      </p:sp>
    </p:spTree>
    <p:extLst>
      <p:ext uri="{BB962C8B-B14F-4D97-AF65-F5344CB8AC3E}">
        <p14:creationId xmlns:p14="http://schemas.microsoft.com/office/powerpoint/2010/main" val="423010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730101"/>
            <a:ext cx="11430000" cy="498598"/>
          </a:xfrm>
        </p:spPr>
        <p:txBody>
          <a:bodyPr/>
          <a:lstStyle/>
          <a:p>
            <a:r>
              <a:rPr lang="en-US" dirty="0"/>
              <a:t>California Potential Low-Risk Business</a:t>
            </a:r>
          </a:p>
        </p:txBody>
      </p:sp>
      <p:pic>
        <p:nvPicPr>
          <p:cNvPr id="5"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39077"/>
          <a:stretch/>
        </p:blipFill>
        <p:spPr>
          <a:xfrm>
            <a:off x="381001" y="1521544"/>
            <a:ext cx="5311396" cy="4389062"/>
          </a:xfrm>
          <a:prstGeom prst="rect">
            <a:avLst/>
          </a:prstGeom>
        </p:spPr>
      </p:pic>
      <p:sp>
        <p:nvSpPr>
          <p:cNvPr id="7" name="TextBox 6"/>
          <p:cNvSpPr txBox="1"/>
          <p:nvPr/>
        </p:nvSpPr>
        <p:spPr>
          <a:xfrm>
            <a:off x="9860437" y="122035"/>
            <a:ext cx="1973259" cy="1200329"/>
          </a:xfrm>
          <a:prstGeom prst="rect">
            <a:avLst/>
          </a:prstGeom>
          <a:noFill/>
        </p:spPr>
        <p:txBody>
          <a:bodyPr wrap="square" rtlCol="0">
            <a:spAutoFit/>
          </a:bodyPr>
          <a:lstStyle/>
          <a:p>
            <a:r>
              <a:rPr lang="en-US" dirty="0">
                <a:latin typeface="+mj-lt"/>
              </a:rPr>
              <a:t>Total suggested potential Low Risk Business in California: </a:t>
            </a:r>
            <a:r>
              <a:rPr lang="en-US" dirty="0">
                <a:solidFill>
                  <a:srgbClr val="FF0000"/>
                </a:solidFill>
                <a:latin typeface="+mj-lt"/>
              </a:rPr>
              <a:t>3074</a:t>
            </a:r>
          </a:p>
        </p:txBody>
      </p:sp>
      <p:graphicFrame>
        <p:nvGraphicFramePr>
          <p:cNvPr id="4" name="Table 3"/>
          <p:cNvGraphicFramePr>
            <a:graphicFrameLocks noGrp="1"/>
          </p:cNvGraphicFramePr>
          <p:nvPr>
            <p:extLst>
              <p:ext uri="{D42A27DB-BD31-4B8C-83A1-F6EECF244321}">
                <p14:modId xmlns:p14="http://schemas.microsoft.com/office/powerpoint/2010/main" val="1661002340"/>
              </p:ext>
            </p:extLst>
          </p:nvPr>
        </p:nvGraphicFramePr>
        <p:xfrm>
          <a:off x="5945187" y="1633631"/>
          <a:ext cx="6045707" cy="3424210"/>
        </p:xfrm>
        <a:graphic>
          <a:graphicData uri="http://schemas.openxmlformats.org/drawingml/2006/table">
            <a:tbl>
              <a:tblPr firstRow="1" firstCol="1" bandRow="1"/>
              <a:tblGrid>
                <a:gridCol w="1764767">
                  <a:extLst>
                    <a:ext uri="{9D8B030D-6E8A-4147-A177-3AD203B41FA5}">
                      <a16:colId xmlns:a16="http://schemas.microsoft.com/office/drawing/2014/main" val="1513497084"/>
                    </a:ext>
                  </a:extLst>
                </a:gridCol>
                <a:gridCol w="4280940">
                  <a:extLst>
                    <a:ext uri="{9D8B030D-6E8A-4147-A177-3AD203B41FA5}">
                      <a16:colId xmlns:a16="http://schemas.microsoft.com/office/drawing/2014/main" val="3859395161"/>
                    </a:ext>
                  </a:extLst>
                </a:gridCol>
              </a:tblGrid>
              <a:tr h="521667">
                <a:tc gridSpan="2">
                  <a:txBody>
                    <a:bodyPr/>
                    <a:lstStyle/>
                    <a:p>
                      <a:pPr marL="0" marR="0" algn="ctr">
                        <a:lnSpc>
                          <a:spcPct val="115000"/>
                        </a:lnSpc>
                        <a:spcBef>
                          <a:spcPts val="0"/>
                        </a:spcBef>
                        <a:spcAft>
                          <a:spcPts val="0"/>
                        </a:spcAft>
                      </a:pPr>
                      <a:r>
                        <a:rPr lang="en-US" sz="1600" b="1" dirty="0">
                          <a:solidFill>
                            <a:srgbClr val="000000"/>
                          </a:solidFill>
                          <a:effectLst/>
                          <a:latin typeface="+mj-lt"/>
                          <a:ea typeface="Times New Roman" panose="02020603050405020304" pitchFamily="18" charset="0"/>
                          <a:cs typeface="Times New Roman" panose="02020603050405020304" pitchFamily="18" charset="0"/>
                        </a:rPr>
                        <a:t>California</a:t>
                      </a:r>
                      <a:endParaRPr lang="en-US" sz="16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092492649"/>
                  </a:ext>
                </a:extLst>
              </a:tr>
              <a:tr h="580509">
                <a:tc rowSpan="2">
                  <a:txBody>
                    <a:bodyPr/>
                    <a:lstStyle/>
                    <a:p>
                      <a:pPr marL="0" marR="0" algn="ctr">
                        <a:lnSpc>
                          <a:spcPct val="115000"/>
                        </a:lnSpc>
                        <a:spcBef>
                          <a:spcPts val="0"/>
                        </a:spcBef>
                        <a:spcAft>
                          <a:spcPts val="0"/>
                        </a:spcAft>
                      </a:pPr>
                      <a:r>
                        <a:rPr lang="en-US" sz="1200" b="1" dirty="0">
                          <a:solidFill>
                            <a:srgbClr val="000000"/>
                          </a:solidFill>
                          <a:effectLst/>
                          <a:latin typeface="+mj-lt"/>
                          <a:ea typeface="Times New Roman" panose="02020603050405020304" pitchFamily="18" charset="0"/>
                          <a:cs typeface="Times New Roman" panose="02020603050405020304" pitchFamily="18" charset="0"/>
                        </a:rPr>
                        <a:t>Low Risk</a:t>
                      </a:r>
                      <a:endParaRPr lang="en-US" sz="12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b="1" dirty="0">
                          <a:solidFill>
                            <a:srgbClr val="000000"/>
                          </a:solidFill>
                          <a:effectLst/>
                          <a:latin typeface="+mj-lt"/>
                          <a:ea typeface="Times New Roman" panose="02020603050405020304" pitchFamily="18" charset="0"/>
                          <a:cs typeface="Times New Roman" panose="02020603050405020304" pitchFamily="18" charset="0"/>
                        </a:rPr>
                        <a:t>Meat, Fish, Poultry or Seafood - Distributors</a:t>
                      </a:r>
                      <a:endParaRPr lang="en-US" sz="12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2616295"/>
                  </a:ext>
                </a:extLst>
              </a:tr>
              <a:tr h="290254">
                <a:tc vMerge="1">
                  <a:txBody>
                    <a:bodyPr/>
                    <a:lstStyle/>
                    <a:p>
                      <a:endParaRPr lang="en-US"/>
                    </a:p>
                  </a:txBody>
                  <a:tcPr/>
                </a:tc>
                <a:tc>
                  <a:txBody>
                    <a:bodyPr/>
                    <a:lstStyle/>
                    <a:p>
                      <a:pPr marL="0" marR="0">
                        <a:lnSpc>
                          <a:spcPct val="115000"/>
                        </a:lnSpc>
                        <a:spcBef>
                          <a:spcPts val="0"/>
                        </a:spcBef>
                        <a:spcAft>
                          <a:spcPts val="0"/>
                        </a:spcAft>
                      </a:pPr>
                      <a:r>
                        <a:rPr lang="en-US" sz="1200" b="1" dirty="0">
                          <a:solidFill>
                            <a:srgbClr val="000000"/>
                          </a:solidFill>
                          <a:effectLst/>
                          <a:latin typeface="+mj-lt"/>
                          <a:ea typeface="Times New Roman" panose="02020603050405020304" pitchFamily="18" charset="0"/>
                          <a:cs typeface="Times New Roman" panose="02020603050405020304" pitchFamily="18" charset="0"/>
                        </a:rPr>
                        <a:t>Plumbing Contractor</a:t>
                      </a:r>
                      <a:endParaRPr lang="en-US" sz="12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6989252"/>
                  </a:ext>
                </a:extLst>
              </a:tr>
              <a:tr h="290254">
                <a:tc rowSpan="5">
                  <a:txBody>
                    <a:bodyPr/>
                    <a:lstStyle/>
                    <a:p>
                      <a:pPr marL="0" marR="0" algn="ctr">
                        <a:lnSpc>
                          <a:spcPct val="115000"/>
                        </a:lnSpc>
                        <a:spcBef>
                          <a:spcPts val="0"/>
                        </a:spcBef>
                        <a:spcAft>
                          <a:spcPts val="0"/>
                        </a:spcAft>
                      </a:pPr>
                      <a:r>
                        <a:rPr lang="en-US" sz="1200" b="1" dirty="0">
                          <a:solidFill>
                            <a:srgbClr val="000000"/>
                          </a:solidFill>
                          <a:effectLst/>
                          <a:latin typeface="+mj-lt"/>
                          <a:ea typeface="Times New Roman" panose="02020603050405020304" pitchFamily="18" charset="0"/>
                          <a:cs typeface="Times New Roman" panose="02020603050405020304" pitchFamily="18" charset="0"/>
                        </a:rPr>
                        <a:t>High Risk</a:t>
                      </a:r>
                      <a:endParaRPr lang="en-US" sz="12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b="1" dirty="0">
                          <a:effectLst/>
                          <a:latin typeface="+mj-lt"/>
                          <a:ea typeface="Times New Roman" panose="02020603050405020304" pitchFamily="18" charset="0"/>
                          <a:cs typeface="Times New Roman" panose="02020603050405020304" pitchFamily="18" charset="0"/>
                        </a:rPr>
                        <a:t> Electronics Stores</a:t>
                      </a:r>
                      <a:endParaRPr lang="en-US" sz="12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0011039"/>
                  </a:ext>
                </a:extLst>
              </a:tr>
              <a:tr h="580509">
                <a:tc vMerge="1">
                  <a:txBody>
                    <a:bodyPr/>
                    <a:lstStyle/>
                    <a:p>
                      <a:endParaRPr lang="en-US"/>
                    </a:p>
                  </a:txBody>
                  <a:tcPr/>
                </a:tc>
                <a:tc>
                  <a:txBody>
                    <a:bodyPr/>
                    <a:lstStyle/>
                    <a:p>
                      <a:pPr marL="0" marR="0">
                        <a:lnSpc>
                          <a:spcPct val="115000"/>
                        </a:lnSpc>
                        <a:spcBef>
                          <a:spcPts val="0"/>
                        </a:spcBef>
                        <a:spcAft>
                          <a:spcPts val="0"/>
                        </a:spcAft>
                      </a:pPr>
                      <a:r>
                        <a:rPr lang="en-US" sz="1200" b="1" dirty="0">
                          <a:effectLst/>
                          <a:latin typeface="+mj-lt"/>
                          <a:ea typeface="Times New Roman" panose="02020603050405020304" pitchFamily="18" charset="0"/>
                          <a:cs typeface="Times New Roman" panose="02020603050405020304" pitchFamily="18" charset="0"/>
                        </a:rPr>
                        <a:t> Cosmetic, Hair or Skin Preparation - Retail Only</a:t>
                      </a:r>
                      <a:endParaRPr lang="en-US" sz="12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175880"/>
                  </a:ext>
                </a:extLst>
              </a:tr>
              <a:tr h="290254">
                <a:tc vMerge="1">
                  <a:txBody>
                    <a:bodyPr/>
                    <a:lstStyle/>
                    <a:p>
                      <a:endParaRPr lang="en-US"/>
                    </a:p>
                  </a:txBody>
                  <a:tcPr/>
                </a:tc>
                <a:tc>
                  <a:txBody>
                    <a:bodyPr/>
                    <a:lstStyle/>
                    <a:p>
                      <a:pPr marL="0" marR="0">
                        <a:lnSpc>
                          <a:spcPct val="115000"/>
                        </a:lnSpc>
                        <a:spcBef>
                          <a:spcPts val="0"/>
                        </a:spcBef>
                        <a:spcAft>
                          <a:spcPts val="0"/>
                        </a:spcAft>
                      </a:pPr>
                      <a:r>
                        <a:rPr lang="en-US" sz="1200" b="1" dirty="0">
                          <a:effectLst/>
                          <a:latin typeface="+mj-lt"/>
                          <a:ea typeface="Times New Roman" panose="02020603050405020304" pitchFamily="18" charset="0"/>
                          <a:cs typeface="Times New Roman" panose="02020603050405020304" pitchFamily="18" charset="0"/>
                        </a:rPr>
                        <a:t>Laundromat (Self-service) - Supervised</a:t>
                      </a:r>
                      <a:endParaRPr lang="en-US" sz="12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6339628"/>
                  </a:ext>
                </a:extLst>
              </a:tr>
              <a:tr h="580509">
                <a:tc vMerge="1">
                  <a:txBody>
                    <a:bodyPr/>
                    <a:lstStyle/>
                    <a:p>
                      <a:endParaRPr lang="en-US"/>
                    </a:p>
                  </a:txBody>
                  <a:tcPr/>
                </a:tc>
                <a:tc>
                  <a:txBody>
                    <a:bodyPr/>
                    <a:lstStyle/>
                    <a:p>
                      <a:pPr marL="0" marR="0">
                        <a:lnSpc>
                          <a:spcPct val="115000"/>
                        </a:lnSpc>
                        <a:spcBef>
                          <a:spcPts val="0"/>
                        </a:spcBef>
                        <a:spcAft>
                          <a:spcPts val="0"/>
                        </a:spcAft>
                      </a:pPr>
                      <a:r>
                        <a:rPr lang="en-US" sz="1200" b="1" dirty="0">
                          <a:effectLst/>
                          <a:latin typeface="+mj-lt"/>
                          <a:ea typeface="Times New Roman" panose="02020603050405020304" pitchFamily="18" charset="0"/>
                          <a:cs typeface="Times New Roman" panose="02020603050405020304" pitchFamily="18" charset="0"/>
                        </a:rPr>
                        <a:t>Convenience Food Stores - Without Gasoline Sales - No Restaurant</a:t>
                      </a:r>
                      <a:endParaRPr lang="en-US" sz="12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844224"/>
                  </a:ext>
                </a:extLst>
              </a:tr>
              <a:tr h="290254">
                <a:tc vMerge="1">
                  <a:txBody>
                    <a:bodyPr/>
                    <a:lstStyle/>
                    <a:p>
                      <a:endParaRPr lang="en-US"/>
                    </a:p>
                  </a:txBody>
                  <a:tcPr/>
                </a:tc>
                <a:tc>
                  <a:txBody>
                    <a:bodyPr/>
                    <a:lstStyle/>
                    <a:p>
                      <a:pPr marL="0" marR="0">
                        <a:lnSpc>
                          <a:spcPct val="115000"/>
                        </a:lnSpc>
                        <a:spcBef>
                          <a:spcPts val="0"/>
                        </a:spcBef>
                        <a:spcAft>
                          <a:spcPts val="0"/>
                        </a:spcAft>
                      </a:pPr>
                      <a:r>
                        <a:rPr lang="en-US" sz="1200" b="1" dirty="0">
                          <a:effectLst/>
                          <a:latin typeface="+mj-lt"/>
                          <a:ea typeface="Times New Roman" panose="02020603050405020304" pitchFamily="18" charset="0"/>
                          <a:cs typeface="Times New Roman" panose="02020603050405020304" pitchFamily="18" charset="0"/>
                        </a:rPr>
                        <a:t> Electrical Lighting Stores</a:t>
                      </a:r>
                      <a:endParaRPr lang="en-US" sz="1200"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5140606"/>
                  </a:ext>
                </a:extLst>
              </a:tr>
            </a:tbl>
          </a:graphicData>
        </a:graphic>
      </p:graphicFrame>
      <p:sp>
        <p:nvSpPr>
          <p:cNvPr id="10" name="TextBox 9"/>
          <p:cNvSpPr txBox="1"/>
          <p:nvPr/>
        </p:nvSpPr>
        <p:spPr>
          <a:xfrm>
            <a:off x="5692397" y="5332176"/>
            <a:ext cx="6880780" cy="830997"/>
          </a:xfrm>
          <a:prstGeom prst="rect">
            <a:avLst/>
          </a:prstGeom>
          <a:noFill/>
        </p:spPr>
        <p:txBody>
          <a:bodyPr wrap="square" rtlCol="0">
            <a:spAutoFit/>
          </a:bodyPr>
          <a:lstStyle/>
          <a:p>
            <a:r>
              <a:rPr lang="en-US" sz="1600" dirty="0">
                <a:solidFill>
                  <a:srgbClr val="C00000"/>
                </a:solidFill>
                <a:latin typeface="+mj-lt"/>
              </a:rPr>
              <a:t>The map is populated based on data extracted from Manta.com, each number on the heat-map indicates sum of suggested potential low risk business of that zip region. </a:t>
            </a:r>
          </a:p>
        </p:txBody>
      </p:sp>
    </p:spTree>
    <p:extLst>
      <p:ext uri="{BB962C8B-B14F-4D97-AF65-F5344CB8AC3E}">
        <p14:creationId xmlns:p14="http://schemas.microsoft.com/office/powerpoint/2010/main" val="958700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79" y="641319"/>
            <a:ext cx="11430000" cy="498598"/>
          </a:xfrm>
        </p:spPr>
        <p:txBody>
          <a:bodyPr/>
          <a:lstStyle/>
          <a:p>
            <a:r>
              <a:rPr lang="en-US" dirty="0"/>
              <a:t>Louisiana Potential Low-Risk Business</a:t>
            </a:r>
          </a:p>
        </p:txBody>
      </p:sp>
      <p:sp>
        <p:nvSpPr>
          <p:cNvPr id="3" name="TextBox 2"/>
          <p:cNvSpPr txBox="1"/>
          <p:nvPr/>
        </p:nvSpPr>
        <p:spPr>
          <a:xfrm>
            <a:off x="9857678" y="139525"/>
            <a:ext cx="2056817" cy="1200329"/>
          </a:xfrm>
          <a:prstGeom prst="rect">
            <a:avLst/>
          </a:prstGeom>
          <a:noFill/>
        </p:spPr>
        <p:txBody>
          <a:bodyPr wrap="square" rtlCol="0">
            <a:spAutoFit/>
          </a:bodyPr>
          <a:lstStyle/>
          <a:p>
            <a:r>
              <a:rPr lang="en-US" dirty="0">
                <a:latin typeface="+mj-lt"/>
              </a:rPr>
              <a:t>Total suggested potential Low Risk Business in Louisiana: </a:t>
            </a:r>
            <a:r>
              <a:rPr lang="en-US" dirty="0">
                <a:solidFill>
                  <a:srgbClr val="FF0000"/>
                </a:solidFill>
                <a:latin typeface="+mj-lt"/>
              </a:rPr>
              <a:t>11086</a:t>
            </a:r>
          </a:p>
        </p:txBody>
      </p:sp>
      <p:graphicFrame>
        <p:nvGraphicFramePr>
          <p:cNvPr id="4" name="Table 3"/>
          <p:cNvGraphicFramePr>
            <a:graphicFrameLocks noGrp="1"/>
          </p:cNvGraphicFramePr>
          <p:nvPr>
            <p:extLst>
              <p:ext uri="{D42A27DB-BD31-4B8C-83A1-F6EECF244321}">
                <p14:modId xmlns:p14="http://schemas.microsoft.com/office/powerpoint/2010/main" val="719526373"/>
              </p:ext>
            </p:extLst>
          </p:nvPr>
        </p:nvGraphicFramePr>
        <p:xfrm>
          <a:off x="5854045" y="1611983"/>
          <a:ext cx="6111215" cy="3625254"/>
        </p:xfrm>
        <a:graphic>
          <a:graphicData uri="http://schemas.openxmlformats.org/drawingml/2006/table">
            <a:tbl>
              <a:tblPr firstRow="1" firstCol="1" bandRow="1"/>
              <a:tblGrid>
                <a:gridCol w="1594216">
                  <a:extLst>
                    <a:ext uri="{9D8B030D-6E8A-4147-A177-3AD203B41FA5}">
                      <a16:colId xmlns:a16="http://schemas.microsoft.com/office/drawing/2014/main" val="2797226439"/>
                    </a:ext>
                  </a:extLst>
                </a:gridCol>
                <a:gridCol w="4516999">
                  <a:extLst>
                    <a:ext uri="{9D8B030D-6E8A-4147-A177-3AD203B41FA5}">
                      <a16:colId xmlns:a16="http://schemas.microsoft.com/office/drawing/2014/main" val="2697108922"/>
                    </a:ext>
                  </a:extLst>
                </a:gridCol>
              </a:tblGrid>
              <a:tr h="217416">
                <a:tc gridSpan="2">
                  <a:txBody>
                    <a:bodyPr/>
                    <a:lstStyle/>
                    <a:p>
                      <a:pPr marL="0" marR="0" algn="ctr">
                        <a:lnSpc>
                          <a:spcPct val="115000"/>
                        </a:lnSpc>
                        <a:spcBef>
                          <a:spcPts val="0"/>
                        </a:spcBef>
                        <a:spcAft>
                          <a:spcPts val="0"/>
                        </a:spcAft>
                      </a:pPr>
                      <a:r>
                        <a:rPr lang="en-US" sz="1600" b="1" dirty="0">
                          <a:solidFill>
                            <a:srgbClr val="000000"/>
                          </a:solidFill>
                          <a:effectLst/>
                          <a:latin typeface="+mj-lt"/>
                          <a:ea typeface="Times New Roman" panose="02020603050405020304" pitchFamily="18" charset="0"/>
                          <a:cs typeface="Times New Roman" panose="02020603050405020304" pitchFamily="18" charset="0"/>
                        </a:rPr>
                        <a:t>Louisiana</a:t>
                      </a:r>
                      <a:endParaRPr lang="en-US" sz="16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094739063"/>
                  </a:ext>
                </a:extLst>
              </a:tr>
              <a:tr h="277778">
                <a:tc rowSpan="3">
                  <a:txBody>
                    <a:bodyPr/>
                    <a:lstStyle/>
                    <a:p>
                      <a:pPr marL="0" marR="0" algn="ctr">
                        <a:lnSpc>
                          <a:spcPct val="115000"/>
                        </a:lnSpc>
                        <a:spcBef>
                          <a:spcPts val="0"/>
                        </a:spcBef>
                        <a:spcAft>
                          <a:spcPts val="0"/>
                        </a:spcAft>
                      </a:pPr>
                      <a:r>
                        <a:rPr lang="en-US" sz="1200" b="1" dirty="0">
                          <a:solidFill>
                            <a:srgbClr val="000000"/>
                          </a:solidFill>
                          <a:effectLst/>
                          <a:latin typeface="+mj-lt"/>
                          <a:ea typeface="Times New Roman" panose="02020603050405020304" pitchFamily="18" charset="0"/>
                          <a:cs typeface="Times New Roman" panose="02020603050405020304" pitchFamily="18" charset="0"/>
                        </a:rPr>
                        <a:t>Low Risk</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b="1" dirty="0">
                          <a:solidFill>
                            <a:srgbClr val="000000"/>
                          </a:solidFill>
                          <a:effectLst/>
                          <a:latin typeface="+mj-lt"/>
                          <a:ea typeface="SimSun" panose="02010600030101010101" pitchFamily="2" charset="-122"/>
                          <a:cs typeface="Times New Roman" panose="02020603050405020304" pitchFamily="18" charset="0"/>
                        </a:rPr>
                        <a:t>Office - Medical Offices - Office</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99839"/>
                  </a:ext>
                </a:extLst>
              </a:tr>
              <a:tr h="488987">
                <a:tc vMerge="1">
                  <a:txBody>
                    <a:bodyPr/>
                    <a:lstStyle/>
                    <a:p>
                      <a:endParaRPr lang="en-US"/>
                    </a:p>
                  </a:txBody>
                  <a:tcPr/>
                </a:tc>
                <a:tc>
                  <a:txBody>
                    <a:bodyPr/>
                    <a:lstStyle/>
                    <a:p>
                      <a:pPr marL="0" marR="0">
                        <a:lnSpc>
                          <a:spcPct val="115000"/>
                        </a:lnSpc>
                        <a:spcBef>
                          <a:spcPts val="0"/>
                        </a:spcBef>
                        <a:spcAft>
                          <a:spcPts val="0"/>
                        </a:spcAft>
                      </a:pPr>
                      <a:r>
                        <a:rPr lang="en-US" sz="1200" b="1" dirty="0">
                          <a:solidFill>
                            <a:srgbClr val="000000"/>
                          </a:solidFill>
                          <a:effectLst/>
                          <a:latin typeface="+mj-lt"/>
                          <a:ea typeface="SimSun" panose="02010600030101010101" pitchFamily="2" charset="-122"/>
                          <a:cs typeface="Times New Roman" panose="02020603050405020304" pitchFamily="18" charset="0"/>
                        </a:rPr>
                        <a:t>Clothing or Wearing Apparel - Retail - Clothing - Ladies' and Girls'</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5558195"/>
                  </a:ext>
                </a:extLst>
              </a:tr>
              <a:tr h="277778">
                <a:tc vMerge="1">
                  <a:txBody>
                    <a:bodyPr/>
                    <a:lstStyle/>
                    <a:p>
                      <a:endParaRPr lang="en-US"/>
                    </a:p>
                  </a:txBody>
                  <a:tcPr/>
                </a:tc>
                <a:tc>
                  <a:txBody>
                    <a:bodyPr/>
                    <a:lstStyle/>
                    <a:p>
                      <a:pPr marL="0" marR="0">
                        <a:lnSpc>
                          <a:spcPct val="115000"/>
                        </a:lnSpc>
                        <a:spcBef>
                          <a:spcPts val="0"/>
                        </a:spcBef>
                        <a:spcAft>
                          <a:spcPts val="0"/>
                        </a:spcAft>
                      </a:pPr>
                      <a:r>
                        <a:rPr lang="en-US" sz="1200" b="1" dirty="0">
                          <a:solidFill>
                            <a:srgbClr val="000000"/>
                          </a:solidFill>
                          <a:effectLst/>
                          <a:latin typeface="+mj-lt"/>
                          <a:ea typeface="SimSun" panose="02010600030101010101" pitchFamily="2" charset="-122"/>
                          <a:cs typeface="Times New Roman" panose="02020603050405020304" pitchFamily="18" charset="0"/>
                        </a:rPr>
                        <a:t>Photographer</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138978"/>
                  </a:ext>
                </a:extLst>
              </a:tr>
              <a:tr h="277778">
                <a:tc rowSpan="6">
                  <a:txBody>
                    <a:bodyPr/>
                    <a:lstStyle/>
                    <a:p>
                      <a:pPr marL="0" marR="0" algn="ctr">
                        <a:lnSpc>
                          <a:spcPct val="115000"/>
                        </a:lnSpc>
                        <a:spcBef>
                          <a:spcPts val="0"/>
                        </a:spcBef>
                        <a:spcAft>
                          <a:spcPts val="0"/>
                        </a:spcAft>
                      </a:pPr>
                      <a:r>
                        <a:rPr lang="en-US" sz="1200" b="1" dirty="0">
                          <a:solidFill>
                            <a:srgbClr val="000000"/>
                          </a:solidFill>
                          <a:effectLst/>
                          <a:latin typeface="+mj-lt"/>
                          <a:ea typeface="Times New Roman" panose="02020603050405020304" pitchFamily="18" charset="0"/>
                          <a:cs typeface="Times New Roman" panose="02020603050405020304" pitchFamily="18" charset="0"/>
                        </a:rPr>
                        <a:t>High Risk</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b="1" dirty="0">
                          <a:solidFill>
                            <a:srgbClr val="000000"/>
                          </a:solidFill>
                          <a:effectLst/>
                          <a:latin typeface="+mj-lt"/>
                          <a:ea typeface="SimSun" panose="02010600030101010101" pitchFamily="2" charset="-122"/>
                          <a:cs typeface="Times New Roman" panose="02020603050405020304" pitchFamily="18" charset="0"/>
                        </a:rPr>
                        <a:t>Bakeries - Retail - With baking on premises</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1509925"/>
                  </a:ext>
                </a:extLst>
              </a:tr>
              <a:tr h="488987">
                <a:tc vMerge="1">
                  <a:txBody>
                    <a:bodyPr/>
                    <a:lstStyle/>
                    <a:p>
                      <a:endParaRPr lang="en-US"/>
                    </a:p>
                  </a:txBody>
                  <a:tcPr/>
                </a:tc>
                <a:tc>
                  <a:txBody>
                    <a:bodyPr/>
                    <a:lstStyle/>
                    <a:p>
                      <a:pPr marL="0" marR="0">
                        <a:lnSpc>
                          <a:spcPct val="115000"/>
                        </a:lnSpc>
                        <a:spcBef>
                          <a:spcPts val="0"/>
                        </a:spcBef>
                        <a:spcAft>
                          <a:spcPts val="0"/>
                        </a:spcAft>
                      </a:pPr>
                      <a:r>
                        <a:rPr lang="en-US" sz="1200" b="1" dirty="0">
                          <a:solidFill>
                            <a:srgbClr val="000000"/>
                          </a:solidFill>
                          <a:effectLst/>
                          <a:latin typeface="+mj-lt"/>
                          <a:ea typeface="SimSun" panose="02010600030101010101" pitchFamily="2" charset="-122"/>
                          <a:cs typeface="Times New Roman" panose="02020603050405020304" pitchFamily="18" charset="0"/>
                        </a:rPr>
                        <a:t>Appliance - Stores Radio, Television and Phonographic Stores</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273461"/>
                  </a:ext>
                </a:extLst>
              </a:tr>
              <a:tr h="488987">
                <a:tc vMerge="1">
                  <a:txBody>
                    <a:bodyPr/>
                    <a:lstStyle/>
                    <a:p>
                      <a:endParaRPr lang="en-US"/>
                    </a:p>
                  </a:txBody>
                  <a:tcPr/>
                </a:tc>
                <a:tc>
                  <a:txBody>
                    <a:bodyPr/>
                    <a:lstStyle/>
                    <a:p>
                      <a:pPr marL="0" marR="0">
                        <a:lnSpc>
                          <a:spcPct val="115000"/>
                        </a:lnSpc>
                        <a:spcBef>
                          <a:spcPts val="0"/>
                        </a:spcBef>
                        <a:spcAft>
                          <a:spcPts val="0"/>
                        </a:spcAft>
                      </a:pPr>
                      <a:r>
                        <a:rPr lang="en-US" sz="1200" b="1" dirty="0">
                          <a:solidFill>
                            <a:srgbClr val="000000"/>
                          </a:solidFill>
                          <a:effectLst/>
                          <a:latin typeface="+mj-lt"/>
                          <a:ea typeface="SimSun" panose="02010600030101010101" pitchFamily="2" charset="-122"/>
                          <a:cs typeface="Times New Roman" panose="02020603050405020304" pitchFamily="18" charset="0"/>
                        </a:rPr>
                        <a:t>Contractors - Heating or Combined Heating and Air Conditioning</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8697268"/>
                  </a:ext>
                </a:extLst>
              </a:tr>
              <a:tr h="277778">
                <a:tc vMerge="1">
                  <a:txBody>
                    <a:bodyPr/>
                    <a:lstStyle/>
                    <a:p>
                      <a:endParaRPr lang="en-US"/>
                    </a:p>
                  </a:txBody>
                  <a:tcPr/>
                </a:tc>
                <a:tc>
                  <a:txBody>
                    <a:bodyPr/>
                    <a:lstStyle/>
                    <a:p>
                      <a:pPr marL="0" marR="0">
                        <a:lnSpc>
                          <a:spcPct val="115000"/>
                        </a:lnSpc>
                        <a:spcBef>
                          <a:spcPts val="0"/>
                        </a:spcBef>
                        <a:spcAft>
                          <a:spcPts val="0"/>
                        </a:spcAft>
                      </a:pPr>
                      <a:r>
                        <a:rPr lang="en-US" sz="1200" b="1" dirty="0">
                          <a:solidFill>
                            <a:srgbClr val="000000"/>
                          </a:solidFill>
                          <a:effectLst/>
                          <a:latin typeface="+mj-lt"/>
                          <a:ea typeface="SimSun" panose="02010600030101010101" pitchFamily="2" charset="-122"/>
                          <a:cs typeface="Times New Roman" panose="02020603050405020304" pitchFamily="18" charset="0"/>
                        </a:rPr>
                        <a:t>Contractors - Interior Decorators - Shop</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9817221"/>
                  </a:ext>
                </a:extLst>
              </a:tr>
              <a:tr h="277778">
                <a:tc vMerge="1">
                  <a:txBody>
                    <a:bodyPr/>
                    <a:lstStyle/>
                    <a:p>
                      <a:endParaRPr lang="en-US"/>
                    </a:p>
                  </a:txBody>
                  <a:tcPr/>
                </a:tc>
                <a:tc>
                  <a:txBody>
                    <a:bodyPr/>
                    <a:lstStyle/>
                    <a:p>
                      <a:pPr marL="0" marR="0">
                        <a:lnSpc>
                          <a:spcPct val="115000"/>
                        </a:lnSpc>
                        <a:spcBef>
                          <a:spcPts val="0"/>
                        </a:spcBef>
                        <a:spcAft>
                          <a:spcPts val="0"/>
                        </a:spcAft>
                      </a:pPr>
                      <a:r>
                        <a:rPr lang="en-US" sz="1200" b="1" dirty="0">
                          <a:solidFill>
                            <a:srgbClr val="000000"/>
                          </a:solidFill>
                          <a:effectLst/>
                          <a:latin typeface="+mj-lt"/>
                          <a:ea typeface="SimSun" panose="02010600030101010101" pitchFamily="2" charset="-122"/>
                          <a:cs typeface="Times New Roman" panose="02020603050405020304" pitchFamily="18" charset="0"/>
                        </a:rPr>
                        <a:t>Antique Stores</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233244"/>
                  </a:ext>
                </a:extLst>
              </a:tr>
              <a:tr h="488987">
                <a:tc vMerge="1">
                  <a:txBody>
                    <a:bodyPr/>
                    <a:lstStyle/>
                    <a:p>
                      <a:endParaRPr lang="en-US"/>
                    </a:p>
                  </a:txBody>
                  <a:tcPr/>
                </a:tc>
                <a:tc>
                  <a:txBody>
                    <a:bodyPr/>
                    <a:lstStyle/>
                    <a:p>
                      <a:pPr marL="0" marR="0">
                        <a:lnSpc>
                          <a:spcPct val="115000"/>
                        </a:lnSpc>
                        <a:spcBef>
                          <a:spcPts val="0"/>
                        </a:spcBef>
                        <a:spcAft>
                          <a:spcPts val="0"/>
                        </a:spcAft>
                      </a:pPr>
                      <a:r>
                        <a:rPr lang="en-US" sz="1200" b="1" dirty="0">
                          <a:solidFill>
                            <a:srgbClr val="000000"/>
                          </a:solidFill>
                          <a:effectLst/>
                          <a:latin typeface="+mj-lt"/>
                          <a:ea typeface="SimSun" panose="02010600030101010101" pitchFamily="2" charset="-122"/>
                          <a:cs typeface="Times New Roman" panose="02020603050405020304" pitchFamily="18" charset="0"/>
                        </a:rPr>
                        <a:t>Laundry and Dry Cleaning - Laundry and Dry Cleaning or Dyeing</a:t>
                      </a:r>
                      <a:endParaRPr lang="en-US" sz="1200" b="1" dirty="0">
                        <a:effectLst/>
                        <a:latin typeface="+mj-lt"/>
                        <a:ea typeface="SimSun" panose="02010600030101010101" pitchFamily="2" charset="-122"/>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82984"/>
                  </a:ext>
                </a:extLst>
              </a:tr>
            </a:tbl>
          </a:graphicData>
        </a:graphic>
      </p:graphicFrame>
      <p:pic>
        <p:nvPicPr>
          <p:cNvPr id="6" name="Picture 5"/>
          <p:cNvPicPr>
            <a:picLocks noChangeAspect="1"/>
          </p:cNvPicPr>
          <p:nvPr/>
        </p:nvPicPr>
        <p:blipFill>
          <a:blip r:embed="rId2"/>
          <a:stretch>
            <a:fillRect/>
          </a:stretch>
        </p:blipFill>
        <p:spPr>
          <a:xfrm>
            <a:off x="150279" y="1517715"/>
            <a:ext cx="5550670" cy="4562574"/>
          </a:xfrm>
          <a:prstGeom prst="rect">
            <a:avLst/>
          </a:prstGeom>
        </p:spPr>
      </p:pic>
      <p:pic>
        <p:nvPicPr>
          <p:cNvPr id="11" name="Picture 10"/>
          <p:cNvPicPr>
            <a:picLocks noChangeAspect="1"/>
          </p:cNvPicPr>
          <p:nvPr/>
        </p:nvPicPr>
        <p:blipFill>
          <a:blip r:embed="rId3"/>
          <a:stretch>
            <a:fillRect/>
          </a:stretch>
        </p:blipFill>
        <p:spPr>
          <a:xfrm>
            <a:off x="5700948" y="5258437"/>
            <a:ext cx="6919560" cy="920576"/>
          </a:xfrm>
          <a:prstGeom prst="rect">
            <a:avLst/>
          </a:prstGeom>
        </p:spPr>
      </p:pic>
    </p:spTree>
    <p:extLst>
      <p:ext uri="{BB962C8B-B14F-4D97-AF65-F5344CB8AC3E}">
        <p14:creationId xmlns:p14="http://schemas.microsoft.com/office/powerpoint/2010/main" val="205388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Potential Low-Risk Businesses</a:t>
            </a:r>
          </a:p>
        </p:txBody>
      </p:sp>
      <p:pic>
        <p:nvPicPr>
          <p:cNvPr id="4100" name="Picture 4" descr="Image result for exampl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8611">
            <a:off x="10393793" y="228786"/>
            <a:ext cx="1906794" cy="22610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57572" y="4725183"/>
            <a:ext cx="9997057" cy="1015663"/>
          </a:xfrm>
          <a:prstGeom prst="rect">
            <a:avLst/>
          </a:prstGeom>
          <a:noFill/>
        </p:spPr>
        <p:txBody>
          <a:bodyPr wrap="square" rtlCol="0">
            <a:spAutoFit/>
          </a:bodyPr>
          <a:lstStyle/>
          <a:p>
            <a:r>
              <a:rPr lang="en-US" sz="2000" dirty="0">
                <a:latin typeface="+mj-lt"/>
              </a:rPr>
              <a:t>Results contains all </a:t>
            </a:r>
            <a:r>
              <a:rPr lang="en-US" altLang="zh-CN" sz="2000" dirty="0">
                <a:latin typeface="+mj-lt"/>
              </a:rPr>
              <a:t>potential </a:t>
            </a:r>
            <a:r>
              <a:rPr lang="en-US" sz="2000" dirty="0">
                <a:latin typeface="+mj-lt"/>
              </a:rPr>
              <a:t>Low-Risk Businesses</a:t>
            </a:r>
            <a:r>
              <a:rPr lang="en-US" altLang="zh-CN" sz="2000" dirty="0">
                <a:latin typeface="+mj-lt"/>
              </a:rPr>
              <a:t> from three suggested states. Each row contains the following information: Business Type, Name of Business, Business Address, and Contact Info. (The complete business list is available in excel format)</a:t>
            </a:r>
            <a:endParaRPr lang="en-US" sz="20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773072548"/>
              </p:ext>
            </p:extLst>
          </p:nvPr>
        </p:nvGraphicFramePr>
        <p:xfrm>
          <a:off x="663146" y="1553066"/>
          <a:ext cx="9633573" cy="3050831"/>
        </p:xfrm>
        <a:graphic>
          <a:graphicData uri="http://schemas.openxmlformats.org/drawingml/2006/table">
            <a:tbl>
              <a:tblPr/>
              <a:tblGrid>
                <a:gridCol w="1758336">
                  <a:extLst>
                    <a:ext uri="{9D8B030D-6E8A-4147-A177-3AD203B41FA5}">
                      <a16:colId xmlns:a16="http://schemas.microsoft.com/office/drawing/2014/main" val="770159831"/>
                    </a:ext>
                  </a:extLst>
                </a:gridCol>
                <a:gridCol w="1972517">
                  <a:extLst>
                    <a:ext uri="{9D8B030D-6E8A-4147-A177-3AD203B41FA5}">
                      <a16:colId xmlns:a16="http://schemas.microsoft.com/office/drawing/2014/main" val="1662941965"/>
                    </a:ext>
                  </a:extLst>
                </a:gridCol>
                <a:gridCol w="2409988">
                  <a:extLst>
                    <a:ext uri="{9D8B030D-6E8A-4147-A177-3AD203B41FA5}">
                      <a16:colId xmlns:a16="http://schemas.microsoft.com/office/drawing/2014/main" val="3063927761"/>
                    </a:ext>
                  </a:extLst>
                </a:gridCol>
                <a:gridCol w="872209">
                  <a:extLst>
                    <a:ext uri="{9D8B030D-6E8A-4147-A177-3AD203B41FA5}">
                      <a16:colId xmlns:a16="http://schemas.microsoft.com/office/drawing/2014/main" val="3981620057"/>
                    </a:ext>
                  </a:extLst>
                </a:gridCol>
                <a:gridCol w="677668">
                  <a:extLst>
                    <a:ext uri="{9D8B030D-6E8A-4147-A177-3AD203B41FA5}">
                      <a16:colId xmlns:a16="http://schemas.microsoft.com/office/drawing/2014/main" val="2158070828"/>
                    </a:ext>
                  </a:extLst>
                </a:gridCol>
                <a:gridCol w="726799">
                  <a:extLst>
                    <a:ext uri="{9D8B030D-6E8A-4147-A177-3AD203B41FA5}">
                      <a16:colId xmlns:a16="http://schemas.microsoft.com/office/drawing/2014/main" val="2837231003"/>
                    </a:ext>
                  </a:extLst>
                </a:gridCol>
                <a:gridCol w="1216056">
                  <a:extLst>
                    <a:ext uri="{9D8B030D-6E8A-4147-A177-3AD203B41FA5}">
                      <a16:colId xmlns:a16="http://schemas.microsoft.com/office/drawing/2014/main" val="2095230129"/>
                    </a:ext>
                  </a:extLst>
                </a:gridCol>
              </a:tblGrid>
              <a:tr h="429860">
                <a:tc>
                  <a:txBody>
                    <a:bodyPr/>
                    <a:lstStyle/>
                    <a:p>
                      <a:pPr algn="ctr" fontAlgn="ctr"/>
                      <a:r>
                        <a:rPr lang="en-US" sz="1200" b="1" i="0" u="none" strike="noStrike" dirty="0">
                          <a:solidFill>
                            <a:srgbClr val="000000"/>
                          </a:solidFill>
                          <a:effectLst/>
                          <a:latin typeface="Arial" panose="020B0604020202020204" pitchFamily="34" charset="0"/>
                        </a:rPr>
                        <a:t>TYPE</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200" b="1" i="0" u="none" strike="noStrike" dirty="0">
                          <a:solidFill>
                            <a:srgbClr val="000000"/>
                          </a:solidFill>
                          <a:effectLst/>
                          <a:latin typeface="Arial" panose="020B0604020202020204" pitchFamily="34" charset="0"/>
                        </a:rPr>
                        <a:t>NAME</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200" b="1" i="0" u="none" strike="noStrike" dirty="0">
                          <a:solidFill>
                            <a:srgbClr val="000000"/>
                          </a:solidFill>
                          <a:effectLst/>
                          <a:latin typeface="Arial" panose="020B0604020202020204" pitchFamily="34" charset="0"/>
                        </a:rPr>
                        <a:t>STREET</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200" b="1" i="0" u="none" strike="noStrike" dirty="0">
                          <a:solidFill>
                            <a:srgbClr val="000000"/>
                          </a:solidFill>
                          <a:effectLst/>
                          <a:latin typeface="Arial" panose="020B0604020202020204" pitchFamily="34" charset="0"/>
                        </a:rPr>
                        <a:t>CITY</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200" b="1" i="0" u="none" strike="noStrike" dirty="0">
                          <a:solidFill>
                            <a:srgbClr val="000000"/>
                          </a:solidFill>
                          <a:effectLst/>
                          <a:latin typeface="Arial" panose="020B0604020202020204" pitchFamily="34" charset="0"/>
                        </a:rPr>
                        <a:t>STATE</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200" b="1" i="0" u="none" strike="noStrike" dirty="0">
                          <a:solidFill>
                            <a:srgbClr val="000000"/>
                          </a:solidFill>
                          <a:effectLst/>
                          <a:latin typeface="Arial" panose="020B0604020202020204" pitchFamily="34" charset="0"/>
                        </a:rPr>
                        <a:t>ZIP</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200" b="1" i="0" u="none" strike="noStrike" dirty="0">
                          <a:solidFill>
                            <a:srgbClr val="000000"/>
                          </a:solidFill>
                          <a:effectLst/>
                          <a:latin typeface="Arial" panose="020B0604020202020204" pitchFamily="34" charset="0"/>
                        </a:rPr>
                        <a:t>CONTACT.INFO</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578377447"/>
                  </a:ext>
                </a:extLst>
              </a:tr>
              <a:tr h="495306">
                <a:tc>
                  <a:txBody>
                    <a:bodyPr/>
                    <a:lstStyle/>
                    <a:p>
                      <a:pPr algn="l" fontAlgn="ctr"/>
                      <a:r>
                        <a:rPr lang="en-US" sz="1200" b="1" i="0" u="none" strike="noStrike" dirty="0">
                          <a:solidFill>
                            <a:srgbClr val="000000"/>
                          </a:solidFill>
                          <a:effectLst/>
                          <a:latin typeface="Arial" panose="020B0604020202020204" pitchFamily="34" charset="0"/>
                        </a:rPr>
                        <a:t>Videographers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Dreams Images In Photog</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402 Lei Lani Avenue</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Abita Springs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LA</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70420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(985) 809-9178</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3540701"/>
                  </a:ext>
                </a:extLst>
              </a:tr>
              <a:tr h="255020">
                <a:tc>
                  <a:txBody>
                    <a:bodyPr/>
                    <a:lstStyle/>
                    <a:p>
                      <a:pPr algn="l" fontAlgn="ctr"/>
                      <a:r>
                        <a:rPr lang="en-US" sz="1200" b="1" i="0" u="none" strike="noStrike" dirty="0">
                          <a:solidFill>
                            <a:srgbClr val="000000"/>
                          </a:solidFill>
                          <a:effectLst/>
                          <a:latin typeface="Arial" panose="020B0604020202020204" pitchFamily="34" charset="0"/>
                        </a:rPr>
                        <a:t>Women's Clothing Stores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Branch Out</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2022 Magazine St</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New Orleans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LA</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70130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(504) 371-5913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1203351"/>
                  </a:ext>
                </a:extLst>
              </a:tr>
              <a:tr h="495306">
                <a:tc>
                  <a:txBody>
                    <a:bodyPr/>
                    <a:lstStyle/>
                    <a:p>
                      <a:pPr algn="l" fontAlgn="ctr"/>
                      <a:r>
                        <a:rPr lang="en-US" sz="1200" b="1" i="0" u="none" strike="noStrike" dirty="0">
                          <a:solidFill>
                            <a:srgbClr val="000000"/>
                          </a:solidFill>
                          <a:effectLst/>
                          <a:latin typeface="Arial" panose="020B0604020202020204" pitchFamily="34" charset="0"/>
                        </a:rPr>
                        <a:t>Women's Clothing Stores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Joy Fashion</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nn-NO" sz="1200" b="1" i="0" u="none" strike="noStrike" dirty="0">
                          <a:solidFill>
                            <a:srgbClr val="000000"/>
                          </a:solidFill>
                          <a:effectLst/>
                          <a:latin typeface="Arial" panose="020B0604020202020204" pitchFamily="34" charset="0"/>
                        </a:rPr>
                        <a:t>9954 Lake Forest Boulevard # 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New Orleans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LA</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70127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(504) 244-0757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092085"/>
                  </a:ext>
                </a:extLst>
              </a:tr>
              <a:tr h="255020">
                <a:tc>
                  <a:txBody>
                    <a:bodyPr/>
                    <a:lstStyle/>
                    <a:p>
                      <a:pPr algn="l" fontAlgn="ctr"/>
                      <a:r>
                        <a:rPr lang="en-US" sz="1200" b="1" i="0" u="none" strike="noStrike">
                          <a:solidFill>
                            <a:srgbClr val="000000"/>
                          </a:solidFill>
                          <a:effectLst/>
                          <a:latin typeface="Arial" panose="020B0604020202020204" pitchFamily="34" charset="0"/>
                        </a:rPr>
                        <a:t>Wholesale Meat</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Hammons Meat Sales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120 Old Yard Drive</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Bakersfield</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CA</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93307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(661) 831-9541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560615"/>
                  </a:ext>
                </a:extLst>
              </a:tr>
              <a:tr h="255020">
                <a:tc>
                  <a:txBody>
                    <a:bodyPr/>
                    <a:lstStyle/>
                    <a:p>
                      <a:pPr algn="l" fontAlgn="ctr"/>
                      <a:r>
                        <a:rPr lang="en-US" sz="1200" b="1" i="0" u="none" strike="noStrike">
                          <a:solidFill>
                            <a:srgbClr val="000000"/>
                          </a:solidFill>
                          <a:effectLst/>
                          <a:latin typeface="Arial" panose="020B0604020202020204" pitchFamily="34" charset="0"/>
                        </a:rPr>
                        <a:t>Wholesale Meat</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Los 3 Amigos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5912 Cedar Glen Lane</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Bakersfield</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CA</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93313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(661) 836-3616</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0616271"/>
                  </a:ext>
                </a:extLst>
              </a:tr>
              <a:tr h="495306">
                <a:tc>
                  <a:txBody>
                    <a:bodyPr/>
                    <a:lstStyle/>
                    <a:p>
                      <a:pPr algn="l" fontAlgn="ctr"/>
                      <a:r>
                        <a:rPr lang="en-US" sz="1200" b="1" i="0" u="none" strike="noStrike">
                          <a:solidFill>
                            <a:srgbClr val="000000"/>
                          </a:solidFill>
                          <a:effectLst/>
                          <a:latin typeface="Arial" panose="020B0604020202020204" pitchFamily="34" charset="0"/>
                        </a:rPr>
                        <a:t>Veterinarians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Korsch Jana DVM</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3783 Pine Lane Se</a:t>
                      </a:r>
                      <a:br>
                        <a:rPr lang="en-US" sz="1200" b="1" i="0" u="none" strike="noStrike" dirty="0">
                          <a:solidFill>
                            <a:srgbClr val="000000"/>
                          </a:solidFill>
                          <a:effectLst/>
                          <a:latin typeface="Arial" panose="020B0604020202020204" pitchFamily="34" charset="0"/>
                        </a:rPr>
                      </a:br>
                      <a:endParaRPr lang="en-US" sz="1200" b="1" i="0" u="none" strike="noStrike" dirty="0">
                        <a:solidFill>
                          <a:srgbClr val="000000"/>
                        </a:solidFill>
                        <a:effectLst/>
                        <a:latin typeface="Arial" panose="020B0604020202020204" pitchFamily="34" charset="0"/>
                      </a:endParaRP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Bessemer</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AL</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35022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(205) 578-1509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8510182"/>
                  </a:ext>
                </a:extLst>
              </a:tr>
              <a:tr h="255020">
                <a:tc>
                  <a:txBody>
                    <a:bodyPr/>
                    <a:lstStyle/>
                    <a:p>
                      <a:pPr algn="l" fontAlgn="ctr"/>
                      <a:r>
                        <a:rPr lang="en-US" sz="1200" b="1" i="0" u="none" strike="noStrike" dirty="0">
                          <a:solidFill>
                            <a:srgbClr val="000000"/>
                          </a:solidFill>
                          <a:effectLst/>
                          <a:latin typeface="Arial" panose="020B0604020202020204" pitchFamily="34" charset="0"/>
                        </a:rPr>
                        <a:t>Veterinarians</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Kasten Avery DVM</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3763 Pine Lane Se</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Bessemer</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Arial" panose="020B0604020202020204" pitchFamily="34" charset="0"/>
                        </a:rPr>
                        <a:t>AL</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35022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Arial" panose="020B0604020202020204" pitchFamily="34" charset="0"/>
                        </a:rPr>
                        <a:t>(205) 578-1512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371501"/>
                  </a:ext>
                </a:extLst>
              </a:tr>
            </a:tbl>
          </a:graphicData>
        </a:graphic>
      </p:graphicFrame>
    </p:spTree>
    <p:extLst>
      <p:ext uri="{BB962C8B-B14F-4D97-AF65-F5344CB8AC3E}">
        <p14:creationId xmlns:p14="http://schemas.microsoft.com/office/powerpoint/2010/main" val="416313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Starr Sprint: Scope of Work (SOW)</a:t>
            </a:r>
          </a:p>
        </p:txBody>
      </p:sp>
      <p:sp>
        <p:nvSpPr>
          <p:cNvPr id="3" name="Content Placeholder 2"/>
          <p:cNvSpPr>
            <a:spLocks noGrp="1"/>
          </p:cNvSpPr>
          <p:nvPr>
            <p:ph idx="1"/>
          </p:nvPr>
        </p:nvSpPr>
        <p:spPr/>
        <p:txBody>
          <a:bodyPr/>
          <a:lstStyle/>
          <a:p>
            <a:pPr marL="0" indent="0">
              <a:lnSpc>
                <a:spcPct val="200000"/>
              </a:lnSpc>
              <a:buNone/>
            </a:pPr>
            <a:r>
              <a:rPr lang="en-US" dirty="0"/>
              <a:t>Developing a “direct to consumer” business model with brokers</a:t>
            </a:r>
          </a:p>
          <a:p>
            <a:pPr marL="971550" lvl="1" indent="-514350">
              <a:lnSpc>
                <a:spcPct val="200000"/>
              </a:lnSpc>
              <a:buFont typeface="+mj-lt"/>
              <a:buAutoNum type="arabicPeriod"/>
            </a:pPr>
            <a:r>
              <a:rPr lang="en-US" sz="2000" b="1" dirty="0">
                <a:latin typeface="+mj-lt"/>
              </a:rPr>
              <a:t>Internal data mining to classify high risk/low risk business</a:t>
            </a:r>
            <a:endParaRPr lang="en-US" sz="2000" dirty="0">
              <a:latin typeface="+mj-lt"/>
            </a:endParaRPr>
          </a:p>
          <a:p>
            <a:pPr marL="971550" lvl="1" indent="-514350">
              <a:lnSpc>
                <a:spcPct val="200000"/>
              </a:lnSpc>
              <a:buFont typeface="+mj-lt"/>
              <a:buAutoNum type="arabicPeriod"/>
            </a:pPr>
            <a:r>
              <a:rPr lang="en-US" sz="2000" b="1" dirty="0">
                <a:latin typeface="+mj-lt"/>
              </a:rPr>
              <a:t>Identify potential clients (using external data) </a:t>
            </a:r>
            <a:endParaRPr lang="en-US" sz="2400" b="1" dirty="0">
              <a:latin typeface="+mj-lt"/>
            </a:endParaRPr>
          </a:p>
          <a:p>
            <a:pPr marL="971550" lvl="1" indent="-514350">
              <a:lnSpc>
                <a:spcPct val="200000"/>
              </a:lnSpc>
              <a:buFont typeface="+mj-lt"/>
              <a:buAutoNum type="arabicPeriod"/>
            </a:pPr>
            <a:r>
              <a:rPr lang="en-US" sz="2000" b="1" dirty="0">
                <a:latin typeface="+mj-lt"/>
              </a:rPr>
              <a:t>How can external data improve underwriting? </a:t>
            </a:r>
          </a:p>
        </p:txBody>
      </p:sp>
    </p:spTree>
    <p:extLst>
      <p:ext uri="{BB962C8B-B14F-4D97-AF65-F5344CB8AC3E}">
        <p14:creationId xmlns:p14="http://schemas.microsoft.com/office/powerpoint/2010/main" val="216183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our team’s work related to Starr’s SOW?</a:t>
            </a:r>
          </a:p>
        </p:txBody>
      </p:sp>
      <p:sp>
        <p:nvSpPr>
          <p:cNvPr id="3" name="Content Placeholder 2"/>
          <p:cNvSpPr>
            <a:spLocks noGrp="1"/>
          </p:cNvSpPr>
          <p:nvPr>
            <p:ph idx="1"/>
          </p:nvPr>
        </p:nvSpPr>
        <p:spPr>
          <a:xfrm>
            <a:off x="381000" y="1792571"/>
            <a:ext cx="6449750" cy="4173203"/>
          </a:xfrm>
        </p:spPr>
        <p:txBody>
          <a:bodyPr/>
          <a:lstStyle/>
          <a:p>
            <a:pPr marL="457200" indent="-457200">
              <a:buFont typeface="+mj-lt"/>
              <a:buAutoNum type="arabicPeriod"/>
            </a:pPr>
            <a:r>
              <a:rPr lang="en-US" b="0" dirty="0">
                <a:solidFill>
                  <a:schemeClr val="bg1">
                    <a:lumMod val="10000"/>
                  </a:schemeClr>
                </a:solidFill>
              </a:rPr>
              <a:t>Found nationwide external data sources that match the characteristics of low-risk policies and utilized external data in marketing on potential low-risk business or profitable business in order to increase sales.</a:t>
            </a:r>
            <a:endParaRPr lang="en-US" b="0" dirty="0"/>
          </a:p>
          <a:p>
            <a:pPr marL="457200" indent="-457200">
              <a:buFont typeface="+mj-lt"/>
              <a:buAutoNum type="arabicPeriod"/>
            </a:pPr>
            <a:r>
              <a:rPr lang="en-US" b="0" dirty="0">
                <a:solidFill>
                  <a:schemeClr val="bg1">
                    <a:lumMod val="10000"/>
                  </a:schemeClr>
                </a:solidFill>
              </a:rPr>
              <a:t>Results provided us insights on determining High-Risk policies in order to optimize underwriting process and quotation process for the Starr Company. </a:t>
            </a:r>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ackgroundRemoval t="5900" b="93400" l="13850" r="84371"/>
                    </a14:imgEffect>
                  </a14:imgLayer>
                </a14:imgProps>
              </a:ext>
            </a:extLst>
          </a:blip>
          <a:srcRect l="14723" t="4311" r="15765"/>
          <a:stretch/>
        </p:blipFill>
        <p:spPr>
          <a:xfrm rot="575468">
            <a:off x="8190497" y="1981561"/>
            <a:ext cx="2588542" cy="3813970"/>
          </a:xfrm>
          <a:prstGeom prst="rect">
            <a:avLst/>
          </a:prstGeom>
        </p:spPr>
      </p:pic>
      <p:sp>
        <p:nvSpPr>
          <p:cNvPr id="5" name="TextBox 4"/>
          <p:cNvSpPr txBox="1"/>
          <p:nvPr/>
        </p:nvSpPr>
        <p:spPr>
          <a:xfrm>
            <a:off x="753598" y="4900025"/>
            <a:ext cx="6327167" cy="707886"/>
          </a:xfrm>
          <a:prstGeom prst="rect">
            <a:avLst/>
          </a:prstGeom>
          <a:noFill/>
        </p:spPr>
        <p:txBody>
          <a:bodyPr wrap="square" rtlCol="0">
            <a:spAutoFit/>
          </a:bodyPr>
          <a:lstStyle/>
          <a:p>
            <a:r>
              <a:rPr lang="en-US" sz="2000" dirty="0">
                <a:latin typeface="+mj-lt"/>
              </a:rPr>
              <a:t>Low-Risk Policies: More profitable  </a:t>
            </a:r>
          </a:p>
          <a:p>
            <a:r>
              <a:rPr lang="en-US" sz="2000" dirty="0">
                <a:latin typeface="+mj-lt"/>
              </a:rPr>
              <a:t>High-Risk Policies: Less profitable</a:t>
            </a:r>
          </a:p>
        </p:txBody>
      </p:sp>
    </p:spTree>
    <p:extLst>
      <p:ext uri="{BB962C8B-B14F-4D97-AF65-F5344CB8AC3E}">
        <p14:creationId xmlns:p14="http://schemas.microsoft.com/office/powerpoint/2010/main" val="299070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Have Found?  Insights from our Team</a:t>
            </a:r>
          </a:p>
        </p:txBody>
      </p:sp>
      <p:sp>
        <p:nvSpPr>
          <p:cNvPr id="3" name="Content Placeholder 2"/>
          <p:cNvSpPr>
            <a:spLocks noGrp="1"/>
          </p:cNvSpPr>
          <p:nvPr>
            <p:ph idx="1"/>
          </p:nvPr>
        </p:nvSpPr>
        <p:spPr>
          <a:xfrm>
            <a:off x="381000" y="2228800"/>
            <a:ext cx="7182482" cy="4173203"/>
          </a:xfrm>
        </p:spPr>
        <p:txBody>
          <a:bodyPr/>
          <a:lstStyle/>
          <a:p>
            <a:pPr marL="342900" indent="-342900">
              <a:buFont typeface="Arial" panose="020B0604020202020204" pitchFamily="34" charset="0"/>
              <a:buChar char="•"/>
            </a:pPr>
            <a:r>
              <a:rPr lang="en-US" b="0" dirty="0">
                <a:solidFill>
                  <a:schemeClr val="bg1">
                    <a:lumMod val="10000"/>
                  </a:schemeClr>
                </a:solidFill>
              </a:rPr>
              <a:t>Combined Loss Ratio (</a:t>
            </a:r>
            <a:r>
              <a:rPr lang="en-US" b="0" dirty="0">
                <a:solidFill>
                  <a:schemeClr val="accent1">
                    <a:lumMod val="60000"/>
                    <a:lumOff val="40000"/>
                  </a:schemeClr>
                </a:solidFill>
              </a:rPr>
              <a:t>Loss, Expenses and Recoverable</a:t>
            </a:r>
            <a:r>
              <a:rPr lang="en-US" b="0" dirty="0">
                <a:solidFill>
                  <a:schemeClr val="bg1">
                    <a:lumMod val="10000"/>
                  </a:schemeClr>
                </a:solidFill>
              </a:rPr>
              <a:t>)</a:t>
            </a:r>
            <a:r>
              <a:rPr lang="en-US" altLang="zh-CN" b="0" dirty="0">
                <a:solidFill>
                  <a:srgbClr val="404041"/>
                </a:solidFill>
              </a:rPr>
              <a:t> </a:t>
            </a:r>
            <a:endParaRPr lang="en-US" b="0" dirty="0">
              <a:solidFill>
                <a:srgbClr val="404041"/>
              </a:solidFill>
            </a:endParaRPr>
          </a:p>
          <a:p>
            <a:r>
              <a:rPr lang="en-US" b="0" dirty="0">
                <a:solidFill>
                  <a:schemeClr val="bg1">
                    <a:lumMod val="10000"/>
                  </a:schemeClr>
                </a:solidFill>
              </a:rPr>
              <a:t>     of each U.S. States</a:t>
            </a:r>
          </a:p>
          <a:p>
            <a:pPr marL="342900" indent="-342900">
              <a:buFont typeface="Arial" panose="020B0604020202020204" pitchFamily="34" charset="0"/>
              <a:buChar char="•"/>
            </a:pPr>
            <a:r>
              <a:rPr lang="en-US" b="0" dirty="0">
                <a:solidFill>
                  <a:schemeClr val="bg1">
                    <a:lumMod val="10000"/>
                  </a:schemeClr>
                </a:solidFill>
              </a:rPr>
              <a:t>High and Low Risk business analysis on coverage information, business types based on suggested U.S. States</a:t>
            </a:r>
          </a:p>
          <a:p>
            <a:pPr marL="342900" indent="-342900">
              <a:buFont typeface="Arial" panose="020B0604020202020204" pitchFamily="34" charset="0"/>
              <a:buChar char="•"/>
            </a:pPr>
            <a:r>
              <a:rPr lang="en-US" altLang="zh-CN" b="0" dirty="0">
                <a:solidFill>
                  <a:schemeClr val="bg1">
                    <a:lumMod val="10000"/>
                  </a:schemeClr>
                </a:solidFill>
              </a:rPr>
              <a:t>Top Three suggested U.S. States: </a:t>
            </a:r>
            <a:r>
              <a:rPr lang="en-US" altLang="zh-CN" b="0" dirty="0">
                <a:solidFill>
                  <a:schemeClr val="tx2">
                    <a:lumMod val="60000"/>
                    <a:lumOff val="40000"/>
                  </a:schemeClr>
                </a:solidFill>
              </a:rPr>
              <a:t>Alabama, California </a:t>
            </a:r>
            <a:r>
              <a:rPr lang="en-US" altLang="zh-CN" b="0" dirty="0">
                <a:solidFill>
                  <a:schemeClr val="bg1">
                    <a:lumMod val="10000"/>
                  </a:schemeClr>
                </a:solidFill>
              </a:rPr>
              <a:t>and</a:t>
            </a:r>
            <a:r>
              <a:rPr lang="en-US" altLang="zh-CN" b="0" dirty="0">
                <a:solidFill>
                  <a:schemeClr val="tx2">
                    <a:lumMod val="60000"/>
                    <a:lumOff val="40000"/>
                  </a:schemeClr>
                </a:solidFill>
              </a:rPr>
              <a:t> Louisiana</a:t>
            </a:r>
            <a:endParaRPr lang="en-US" altLang="zh-CN" b="0" dirty="0">
              <a:solidFill>
                <a:schemeClr val="tx2">
                  <a:lumMod val="60000"/>
                  <a:lumOff val="40000"/>
                </a:schemeClr>
              </a:solidFill>
              <a:effectLst>
                <a:glow rad="228600">
                  <a:schemeClr val="accent5">
                    <a:satMod val="175000"/>
                    <a:alpha val="40000"/>
                  </a:schemeClr>
                </a:glow>
                <a:outerShdw blurRad="38100" dist="22860" dir="5400000" algn="tl" rotWithShape="0">
                  <a:srgbClr val="000000">
                    <a:alpha val="30000"/>
                  </a:srgbClr>
                </a:outerShdw>
              </a:effectLst>
              <a:latin typeface="Arial Rounded MT Bold" panose="020F0704030504030204" pitchFamily="34" charset="0"/>
            </a:endParaRPr>
          </a:p>
          <a:p>
            <a:pPr marL="342900" indent="-342900">
              <a:buFont typeface="Arial" panose="020B0604020202020204" pitchFamily="34" charset="0"/>
              <a:buChar char="•"/>
            </a:pPr>
            <a:r>
              <a:rPr lang="en-US" b="0" dirty="0">
                <a:solidFill>
                  <a:schemeClr val="bg1">
                    <a:lumMod val="10000"/>
                  </a:schemeClr>
                </a:solidFill>
              </a:rPr>
              <a:t>Total of </a:t>
            </a:r>
            <a:r>
              <a:rPr lang="en-US" b="0" dirty="0">
                <a:solidFill>
                  <a:schemeClr val="accent1">
                    <a:lumMod val="60000"/>
                    <a:lumOff val="40000"/>
                  </a:schemeClr>
                </a:solidFill>
              </a:rPr>
              <a:t>20637</a:t>
            </a:r>
            <a:r>
              <a:rPr lang="en-US" b="0" dirty="0">
                <a:solidFill>
                  <a:schemeClr val="bg1">
                    <a:lumMod val="10000"/>
                  </a:schemeClr>
                </a:solidFill>
              </a:rPr>
              <a:t> low risk businesses from top three suggested states. (Data obtained from Manta)</a:t>
            </a:r>
          </a:p>
        </p:txBody>
      </p:sp>
      <p:pic>
        <p:nvPicPr>
          <p:cNvPr id="1028" name="Picture 4" descr="Image result for insigh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617" y="2308559"/>
            <a:ext cx="3555538" cy="32989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3317488" y="2520176"/>
            <a:ext cx="3702205" cy="27878"/>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15213" y="2520176"/>
            <a:ext cx="3627863" cy="677108"/>
          </a:xfrm>
          <a:prstGeom prst="rect">
            <a:avLst/>
          </a:prstGeom>
          <a:noFill/>
        </p:spPr>
        <p:txBody>
          <a:bodyPr wrap="square" rtlCol="0">
            <a:spAutoFit/>
          </a:bodyPr>
          <a:lstStyle/>
          <a:p>
            <a:r>
              <a:rPr lang="en-US" altLang="zh-CN" sz="2000" dirty="0">
                <a:solidFill>
                  <a:schemeClr val="tx2">
                    <a:lumMod val="60000"/>
                    <a:lumOff val="40000"/>
                  </a:schemeClr>
                </a:solidFill>
                <a:latin typeface="+mj-lt"/>
              </a:rPr>
              <a:t>Total premium per policy</a:t>
            </a:r>
            <a:endParaRPr lang="en-US" sz="2000" dirty="0">
              <a:solidFill>
                <a:schemeClr val="tx2">
                  <a:lumMod val="60000"/>
                  <a:lumOff val="40000"/>
                </a:schemeClr>
              </a:solidFill>
              <a:latin typeface="+mj-lt"/>
            </a:endParaRPr>
          </a:p>
          <a:p>
            <a:endParaRPr lang="en-US" dirty="0"/>
          </a:p>
        </p:txBody>
      </p:sp>
    </p:spTree>
    <p:extLst>
      <p:ext uri="{BB962C8B-B14F-4D97-AF65-F5344CB8AC3E}">
        <p14:creationId xmlns:p14="http://schemas.microsoft.com/office/powerpoint/2010/main" val="79783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Team’s Solving Approach</a:t>
            </a:r>
          </a:p>
        </p:txBody>
      </p:sp>
      <p:sp>
        <p:nvSpPr>
          <p:cNvPr id="3" name="Content Placeholder 2"/>
          <p:cNvSpPr>
            <a:spLocks noGrp="1"/>
          </p:cNvSpPr>
          <p:nvPr>
            <p:ph idx="1"/>
          </p:nvPr>
        </p:nvSpPr>
        <p:spPr>
          <a:xfrm>
            <a:off x="511453" y="2071021"/>
            <a:ext cx="11430000" cy="4173203"/>
          </a:xfrm>
        </p:spPr>
        <p:txBody>
          <a:bodyPr/>
          <a:lstStyle/>
          <a:p>
            <a:pPr marL="342900" indent="-342900">
              <a:buFont typeface="Arial" panose="020B0604020202020204" pitchFamily="34" charset="0"/>
              <a:buChar char="•"/>
            </a:pPr>
            <a:r>
              <a:rPr lang="en-US" b="0" dirty="0">
                <a:solidFill>
                  <a:schemeClr val="bg1">
                    <a:lumMod val="10000"/>
                  </a:schemeClr>
                </a:solidFill>
              </a:rPr>
              <a:t>Loss Analysis on all active Starr policies</a:t>
            </a:r>
          </a:p>
          <a:p>
            <a:pPr marL="342900" indent="-342900">
              <a:buFont typeface="Arial" panose="020B0604020202020204" pitchFamily="34" charset="0"/>
              <a:buChar char="•"/>
            </a:pPr>
            <a:r>
              <a:rPr lang="en-US" b="0" dirty="0">
                <a:solidFill>
                  <a:schemeClr val="bg1">
                    <a:lumMod val="10000"/>
                  </a:schemeClr>
                </a:solidFill>
              </a:rPr>
              <a:t>Cluster Analysis – Focus on identifying features of High/Low Risk business</a:t>
            </a:r>
          </a:p>
          <a:p>
            <a:pPr marL="342900" indent="-342900">
              <a:buFont typeface="Arial" panose="020B0604020202020204" pitchFamily="34" charset="0"/>
              <a:buChar char="•"/>
            </a:pPr>
            <a:r>
              <a:rPr lang="en-US" b="0" dirty="0">
                <a:solidFill>
                  <a:schemeClr val="bg1">
                    <a:lumMod val="10000"/>
                  </a:schemeClr>
                </a:solidFill>
              </a:rPr>
              <a:t>External Data Sources Analysis – Focus on optimizing current underwriting process</a:t>
            </a:r>
          </a:p>
          <a:p>
            <a:pPr marL="342900" indent="-342900">
              <a:buFont typeface="Arial" panose="020B0604020202020204" pitchFamily="34" charset="0"/>
              <a:buChar char="•"/>
            </a:pPr>
            <a:r>
              <a:rPr lang="en-US" b="0" dirty="0">
                <a:solidFill>
                  <a:schemeClr val="bg1">
                    <a:lumMod val="10000"/>
                  </a:schemeClr>
                </a:solidFill>
              </a:rPr>
              <a:t>Web Scraping(Cluster and External Data combined) – Focus on filtering suitable active low risk businesses from various resourceful websites</a:t>
            </a:r>
          </a:p>
          <a:p>
            <a:endParaRPr lang="en-US" dirty="0"/>
          </a:p>
          <a:p>
            <a:endParaRPr lang="en-US" dirty="0"/>
          </a:p>
          <a:p>
            <a:endParaRPr lang="en-US" dirty="0"/>
          </a:p>
        </p:txBody>
      </p:sp>
      <p:pic>
        <p:nvPicPr>
          <p:cNvPr id="2050" name="Picture 2" descr="Image result for appr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20" y="4515617"/>
            <a:ext cx="4048125"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60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Property Resource</a:t>
            </a:r>
          </a:p>
        </p:txBody>
      </p:sp>
      <p:sp>
        <p:nvSpPr>
          <p:cNvPr id="3" name="Content Placeholder 2"/>
          <p:cNvSpPr>
            <a:spLocks noGrp="1"/>
          </p:cNvSpPr>
          <p:nvPr>
            <p:ph idx="1"/>
          </p:nvPr>
        </p:nvSpPr>
        <p:spPr>
          <a:xfrm>
            <a:off x="381000" y="1788326"/>
            <a:ext cx="5001705" cy="4173203"/>
          </a:xfrm>
        </p:spPr>
        <p:txBody>
          <a:bodyPr/>
          <a:lstStyle/>
          <a:p>
            <a:r>
              <a:rPr lang="en-US" i="1" dirty="0">
                <a:solidFill>
                  <a:schemeClr val="tx1"/>
                </a:solidFill>
              </a:rPr>
              <a:t>Commercial:</a:t>
            </a:r>
            <a:r>
              <a:rPr lang="en-US" dirty="0">
                <a:solidFill>
                  <a:schemeClr val="tx1"/>
                </a:solidFill>
              </a:rPr>
              <a:t>   </a:t>
            </a:r>
            <a:r>
              <a:rPr lang="en-US" u="sng" dirty="0">
                <a:solidFill>
                  <a:schemeClr val="tx1"/>
                </a:solidFill>
                <a:hlinkClick r:id="rId2"/>
              </a:rPr>
              <a:t>www.loopnet.com</a:t>
            </a:r>
            <a:r>
              <a:rPr lang="en-US" dirty="0">
                <a:solidFill>
                  <a:schemeClr val="tx1"/>
                </a:solidFill>
              </a:rPr>
              <a:t> </a:t>
            </a:r>
          </a:p>
          <a:p>
            <a:r>
              <a:rPr lang="en-US" b="0" dirty="0" err="1">
                <a:solidFill>
                  <a:schemeClr val="tx1"/>
                </a:solidFill>
              </a:rPr>
              <a:t>Loopnet</a:t>
            </a:r>
            <a:r>
              <a:rPr lang="en-US" b="0" dirty="0">
                <a:solidFill>
                  <a:schemeClr val="tx1"/>
                </a:solidFill>
              </a:rPr>
              <a:t> is the website that designed for commercial property listing. When a commercial building address is entered, </a:t>
            </a:r>
            <a:r>
              <a:rPr lang="en-US" b="0" dirty="0" err="1">
                <a:solidFill>
                  <a:schemeClr val="tx1"/>
                </a:solidFill>
              </a:rPr>
              <a:t>loopnet</a:t>
            </a:r>
            <a:r>
              <a:rPr lang="en-US" b="0" dirty="0">
                <a:solidFill>
                  <a:schemeClr val="tx1"/>
                </a:solidFill>
              </a:rPr>
              <a:t> will return basic info such as price, building year, building type, construction type of the property. Some properties will also display surrounding business types. That information could work as key factors when evaluation potential client. </a:t>
            </a:r>
          </a:p>
          <a:p>
            <a:endParaRPr lang="en-US" dirty="0"/>
          </a:p>
        </p:txBody>
      </p:sp>
      <p:sp>
        <p:nvSpPr>
          <p:cNvPr id="4" name="TextBox 3"/>
          <p:cNvSpPr txBox="1"/>
          <p:nvPr/>
        </p:nvSpPr>
        <p:spPr>
          <a:xfrm>
            <a:off x="7756562" y="694499"/>
            <a:ext cx="1699015" cy="769441"/>
          </a:xfrm>
          <a:prstGeom prst="rect">
            <a:avLst/>
          </a:prstGeom>
          <a:noFill/>
        </p:spPr>
        <p:txBody>
          <a:bodyPr wrap="square" rtlCol="0">
            <a:spAutoFit/>
          </a:bodyPr>
          <a:lstStyle/>
          <a:p>
            <a:endParaRPr lang="en-US" sz="1200" dirty="0">
              <a:solidFill>
                <a:schemeClr val="accent1">
                  <a:lumMod val="75000"/>
                </a:schemeClr>
              </a:solidFill>
              <a:latin typeface="+mj-lt"/>
            </a:endParaRPr>
          </a:p>
          <a:p>
            <a:r>
              <a:rPr lang="en-US" sz="1600" dirty="0">
                <a:solidFill>
                  <a:schemeClr val="accent1">
                    <a:lumMod val="75000"/>
                  </a:schemeClr>
                </a:solidFill>
                <a:latin typeface="+mj-lt"/>
              </a:rPr>
              <a:t>√  </a:t>
            </a:r>
            <a:r>
              <a:rPr lang="en-US" sz="1200" dirty="0">
                <a:solidFill>
                  <a:schemeClr val="accent1">
                    <a:lumMod val="75000"/>
                  </a:schemeClr>
                </a:solidFill>
                <a:latin typeface="+mj-lt"/>
              </a:rPr>
              <a:t>PUBLIC</a:t>
            </a:r>
          </a:p>
          <a:p>
            <a:r>
              <a:rPr lang="en-US" sz="1600" dirty="0">
                <a:solidFill>
                  <a:schemeClr val="accent1">
                    <a:lumMod val="75000"/>
                  </a:schemeClr>
                </a:solidFill>
                <a:latin typeface="+mj-lt"/>
              </a:rPr>
              <a:t>√  </a:t>
            </a:r>
            <a:r>
              <a:rPr lang="en-US" sz="1200" dirty="0">
                <a:solidFill>
                  <a:schemeClr val="accent1">
                    <a:lumMod val="75000"/>
                  </a:schemeClr>
                </a:solidFill>
                <a:latin typeface="+mj-lt"/>
              </a:rPr>
              <a:t>FREE</a:t>
            </a:r>
            <a:endParaRPr lang="en-US" sz="1600" dirty="0">
              <a:solidFill>
                <a:schemeClr val="accent1">
                  <a:lumMod val="75000"/>
                </a:schemeClr>
              </a:solidFill>
              <a:latin typeface="+mj-lt"/>
            </a:endParaRPr>
          </a:p>
        </p:txBody>
      </p:sp>
      <p:pic>
        <p:nvPicPr>
          <p:cNvPr id="5" name="Picture 4"/>
          <p:cNvPicPr/>
          <p:nvPr/>
        </p:nvPicPr>
        <p:blipFill>
          <a:blip r:embed="rId3"/>
          <a:stretch>
            <a:fillRect/>
          </a:stretch>
        </p:blipFill>
        <p:spPr>
          <a:xfrm>
            <a:off x="381000" y="5500519"/>
            <a:ext cx="2573655" cy="461010"/>
          </a:xfrm>
          <a:prstGeom prst="rect">
            <a:avLst/>
          </a:prstGeom>
        </p:spPr>
      </p:pic>
      <p:pic>
        <p:nvPicPr>
          <p:cNvPr id="6" name="Picture 5"/>
          <p:cNvPicPr/>
          <p:nvPr/>
        </p:nvPicPr>
        <p:blipFill>
          <a:blip r:embed="rId4"/>
          <a:stretch>
            <a:fillRect/>
          </a:stretch>
        </p:blipFill>
        <p:spPr>
          <a:xfrm>
            <a:off x="5517578" y="1739546"/>
            <a:ext cx="6293422" cy="1988353"/>
          </a:xfrm>
          <a:prstGeom prst="rect">
            <a:avLst/>
          </a:prstGeom>
        </p:spPr>
      </p:pic>
      <p:pic>
        <p:nvPicPr>
          <p:cNvPr id="7" name="Picture 6"/>
          <p:cNvPicPr/>
          <p:nvPr/>
        </p:nvPicPr>
        <p:blipFill>
          <a:blip r:embed="rId5"/>
          <a:stretch>
            <a:fillRect/>
          </a:stretch>
        </p:blipFill>
        <p:spPr>
          <a:xfrm>
            <a:off x="5517578" y="3941949"/>
            <a:ext cx="6397902" cy="2270751"/>
          </a:xfrm>
          <a:prstGeom prst="rect">
            <a:avLst/>
          </a:prstGeom>
        </p:spPr>
      </p:pic>
    </p:spTree>
    <p:extLst>
      <p:ext uri="{BB962C8B-B14F-4D97-AF65-F5344CB8AC3E}">
        <p14:creationId xmlns:p14="http://schemas.microsoft.com/office/powerpoint/2010/main" val="3519326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64850"/>
            <a:ext cx="4784452" cy="4448390"/>
          </a:xfrm>
        </p:spPr>
        <p:txBody>
          <a:bodyPr/>
          <a:lstStyle/>
          <a:p>
            <a:r>
              <a:rPr lang="en-US" i="1" dirty="0">
                <a:solidFill>
                  <a:schemeClr val="tx1"/>
                </a:solidFill>
              </a:rPr>
              <a:t>Commercial:</a:t>
            </a:r>
            <a:r>
              <a:rPr lang="en-US" dirty="0">
                <a:solidFill>
                  <a:schemeClr val="tx1"/>
                </a:solidFill>
              </a:rPr>
              <a:t>   </a:t>
            </a:r>
            <a:r>
              <a:rPr lang="en-US" b="0" u="sng" dirty="0">
                <a:solidFill>
                  <a:schemeClr val="tx1"/>
                </a:solidFill>
                <a:hlinkClick r:id="rId2"/>
              </a:rPr>
              <a:t>www.manta.com</a:t>
            </a:r>
            <a:r>
              <a:rPr lang="en-US" b="0" dirty="0">
                <a:solidFill>
                  <a:schemeClr val="tx1"/>
                </a:solidFill>
              </a:rPr>
              <a:t> </a:t>
            </a:r>
            <a:r>
              <a:rPr lang="en-US" b="0" dirty="0"/>
              <a:t>  </a:t>
            </a:r>
          </a:p>
          <a:p>
            <a:r>
              <a:rPr lang="en-US" b="0" dirty="0">
                <a:solidFill>
                  <a:schemeClr val="bg1">
                    <a:lumMod val="10000"/>
                  </a:schemeClr>
                </a:solidFill>
              </a:rPr>
              <a:t>National wide small business service directory</a:t>
            </a:r>
            <a:r>
              <a:rPr lang="en-US" b="0" baseline="30000" dirty="0">
                <a:solidFill>
                  <a:schemeClr val="bg1">
                    <a:lumMod val="10000"/>
                  </a:schemeClr>
                </a:solidFill>
              </a:rPr>
              <a:t> </a:t>
            </a:r>
            <a:r>
              <a:rPr lang="en-US" b="0" dirty="0">
                <a:solidFill>
                  <a:schemeClr val="bg1">
                    <a:lumMod val="10000"/>
                  </a:schemeClr>
                </a:solidFill>
              </a:rPr>
              <a:t>and search engine provides small businesses with networking information. It sponsors and involved small business events/trade shows across U.S.</a:t>
            </a:r>
          </a:p>
          <a:p>
            <a:r>
              <a:rPr lang="en-US" dirty="0">
                <a:solidFill>
                  <a:srgbClr val="FF0000"/>
                </a:solidFill>
              </a:rPr>
              <a:t>Pros: </a:t>
            </a:r>
            <a:r>
              <a:rPr lang="en-US" b="0" dirty="0">
                <a:solidFill>
                  <a:schemeClr val="bg1">
                    <a:lumMod val="10000"/>
                  </a:schemeClr>
                </a:solidFill>
              </a:rPr>
              <a:t>Detailed Business Classification matches Starr’s ISO Class Code (</a:t>
            </a:r>
            <a:r>
              <a:rPr lang="en-US" b="0" i="1" dirty="0">
                <a:solidFill>
                  <a:schemeClr val="bg1">
                    <a:lumMod val="10000"/>
                  </a:schemeClr>
                </a:solidFill>
              </a:rPr>
              <a:t>Information is available for purchase</a:t>
            </a:r>
            <a:r>
              <a:rPr lang="en-US" b="0" dirty="0">
                <a:solidFill>
                  <a:schemeClr val="bg1">
                    <a:lumMod val="10000"/>
                  </a:schemeClr>
                </a:solidFill>
              </a:rPr>
              <a:t>)</a:t>
            </a:r>
          </a:p>
          <a:p>
            <a:r>
              <a:rPr lang="en-US" dirty="0">
                <a:solidFill>
                  <a:srgbClr val="FF0000"/>
                </a:solidFill>
              </a:rPr>
              <a:t>Cons: </a:t>
            </a:r>
            <a:r>
              <a:rPr lang="en-US" altLang="zh-CN" b="0" dirty="0">
                <a:solidFill>
                  <a:schemeClr val="bg1">
                    <a:lumMod val="10000"/>
                  </a:schemeClr>
                </a:solidFill>
              </a:rPr>
              <a:t>No API Available</a:t>
            </a:r>
            <a:endParaRPr lang="en-US" b="0" dirty="0">
              <a:solidFill>
                <a:schemeClr val="bg1">
                  <a:lumMod val="10000"/>
                </a:schemeClr>
              </a:solidFill>
            </a:endParaRPr>
          </a:p>
        </p:txBody>
      </p:sp>
      <p:sp>
        <p:nvSpPr>
          <p:cNvPr id="4" name="Title 1"/>
          <p:cNvSpPr>
            <a:spLocks noGrp="1"/>
          </p:cNvSpPr>
          <p:nvPr>
            <p:ph type="title"/>
          </p:nvPr>
        </p:nvSpPr>
        <p:spPr>
          <a:xfrm>
            <a:off x="381000" y="642696"/>
            <a:ext cx="11430000" cy="498598"/>
          </a:xfrm>
        </p:spPr>
        <p:txBody>
          <a:bodyPr/>
          <a:lstStyle/>
          <a:p>
            <a:r>
              <a:rPr lang="en-US" dirty="0"/>
              <a:t>Commercial External Data Source</a:t>
            </a:r>
          </a:p>
        </p:txBody>
      </p:sp>
      <p:pic>
        <p:nvPicPr>
          <p:cNvPr id="6" name="图片 2"/>
          <p:cNvPicPr/>
          <p:nvPr/>
        </p:nvPicPr>
        <p:blipFill>
          <a:blip r:embed="rId3"/>
          <a:stretch>
            <a:fillRect/>
          </a:stretch>
        </p:blipFill>
        <p:spPr>
          <a:xfrm>
            <a:off x="5541060" y="1286629"/>
            <a:ext cx="5943600" cy="988778"/>
          </a:xfrm>
          <a:prstGeom prst="rect">
            <a:avLst/>
          </a:prstGeom>
        </p:spPr>
      </p:pic>
      <p:pic>
        <p:nvPicPr>
          <p:cNvPr id="8" name="图片 3"/>
          <p:cNvPicPr/>
          <p:nvPr/>
        </p:nvPicPr>
        <p:blipFill>
          <a:blip r:embed="rId4"/>
          <a:stretch>
            <a:fillRect/>
          </a:stretch>
        </p:blipFill>
        <p:spPr>
          <a:xfrm>
            <a:off x="5541060" y="2275407"/>
            <a:ext cx="5943600" cy="4002545"/>
          </a:xfrm>
          <a:prstGeom prst="rect">
            <a:avLst/>
          </a:prstGeom>
        </p:spPr>
      </p:pic>
      <p:pic>
        <p:nvPicPr>
          <p:cNvPr id="7" name="Picture 6"/>
          <p:cNvPicPr>
            <a:picLocks noChangeAspect="1"/>
          </p:cNvPicPr>
          <p:nvPr/>
        </p:nvPicPr>
        <p:blipFill>
          <a:blip r:embed="rId5"/>
          <a:stretch>
            <a:fillRect/>
          </a:stretch>
        </p:blipFill>
        <p:spPr>
          <a:xfrm>
            <a:off x="9767284" y="314239"/>
            <a:ext cx="1717376" cy="624038"/>
          </a:xfrm>
          <a:prstGeom prst="rect">
            <a:avLst/>
          </a:prstGeom>
        </p:spPr>
      </p:pic>
    </p:spTree>
    <p:extLst>
      <p:ext uri="{BB962C8B-B14F-4D97-AF65-F5344CB8AC3E}">
        <p14:creationId xmlns:p14="http://schemas.microsoft.com/office/powerpoint/2010/main" val="316971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517" y="641870"/>
            <a:ext cx="11430000" cy="498598"/>
          </a:xfrm>
        </p:spPr>
        <p:txBody>
          <a:bodyPr/>
          <a:lstStyle/>
          <a:p>
            <a:r>
              <a:rPr lang="en-US" dirty="0"/>
              <a:t>Commercial External Source Continue</a:t>
            </a:r>
          </a:p>
        </p:txBody>
      </p:sp>
      <p:pic>
        <p:nvPicPr>
          <p:cNvPr id="5" name="Picture 4"/>
          <p:cNvPicPr>
            <a:picLocks noChangeAspect="1"/>
          </p:cNvPicPr>
          <p:nvPr/>
        </p:nvPicPr>
        <p:blipFill>
          <a:blip r:embed="rId2"/>
          <a:stretch>
            <a:fillRect/>
          </a:stretch>
        </p:blipFill>
        <p:spPr>
          <a:xfrm>
            <a:off x="381000" y="1750077"/>
            <a:ext cx="5555973" cy="3709820"/>
          </a:xfrm>
          <a:prstGeom prst="rect">
            <a:avLst/>
          </a:prstGeom>
        </p:spPr>
      </p:pic>
      <p:pic>
        <p:nvPicPr>
          <p:cNvPr id="6" name="Picture 5"/>
          <p:cNvPicPr>
            <a:picLocks noChangeAspect="1"/>
          </p:cNvPicPr>
          <p:nvPr/>
        </p:nvPicPr>
        <p:blipFill>
          <a:blip r:embed="rId3"/>
          <a:stretch>
            <a:fillRect/>
          </a:stretch>
        </p:blipFill>
        <p:spPr>
          <a:xfrm>
            <a:off x="6281531" y="1750077"/>
            <a:ext cx="4952352" cy="3709820"/>
          </a:xfrm>
          <a:prstGeom prst="rect">
            <a:avLst/>
          </a:prstGeom>
        </p:spPr>
      </p:pic>
      <p:pic>
        <p:nvPicPr>
          <p:cNvPr id="7" name="Picture 6"/>
          <p:cNvPicPr>
            <a:picLocks noChangeAspect="1"/>
          </p:cNvPicPr>
          <p:nvPr/>
        </p:nvPicPr>
        <p:blipFill>
          <a:blip r:embed="rId4"/>
          <a:stretch>
            <a:fillRect/>
          </a:stretch>
        </p:blipFill>
        <p:spPr>
          <a:xfrm>
            <a:off x="9800431" y="405419"/>
            <a:ext cx="1717376" cy="624038"/>
          </a:xfrm>
          <a:prstGeom prst="rect">
            <a:avLst/>
          </a:prstGeom>
        </p:spPr>
      </p:pic>
    </p:spTree>
    <p:extLst>
      <p:ext uri="{BB962C8B-B14F-4D97-AF65-F5344CB8AC3E}">
        <p14:creationId xmlns:p14="http://schemas.microsoft.com/office/powerpoint/2010/main" val="409204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External Data Source</a:t>
            </a:r>
          </a:p>
        </p:txBody>
      </p:sp>
      <p:sp>
        <p:nvSpPr>
          <p:cNvPr id="3" name="Content Placeholder 2"/>
          <p:cNvSpPr>
            <a:spLocks noGrp="1"/>
          </p:cNvSpPr>
          <p:nvPr>
            <p:ph idx="1"/>
          </p:nvPr>
        </p:nvSpPr>
        <p:spPr>
          <a:xfrm>
            <a:off x="381000" y="1788326"/>
            <a:ext cx="3851635" cy="4173203"/>
          </a:xfrm>
        </p:spPr>
        <p:txBody>
          <a:bodyPr/>
          <a:lstStyle/>
          <a:p>
            <a:r>
              <a:rPr lang="en-US" i="1" dirty="0">
                <a:solidFill>
                  <a:schemeClr val="bg1">
                    <a:lumMod val="10000"/>
                  </a:schemeClr>
                </a:solidFill>
              </a:rPr>
              <a:t>Crime: </a:t>
            </a:r>
            <a:r>
              <a:rPr lang="en-US" u="sng" dirty="0">
                <a:hlinkClick r:id="rId2"/>
              </a:rPr>
              <a:t>www.crimereports.com</a:t>
            </a:r>
            <a:endParaRPr lang="en-US" u="sng" dirty="0"/>
          </a:p>
          <a:p>
            <a:r>
              <a:rPr lang="en-US" b="0" dirty="0">
                <a:solidFill>
                  <a:schemeClr val="bg1">
                    <a:lumMod val="10000"/>
                  </a:schemeClr>
                </a:solidFill>
              </a:rPr>
              <a:t>This website provides basic crime statistic based on state, zip code or address. Agent/Underwriter can use this website to check on the overall crime rating of a specified location. </a:t>
            </a:r>
          </a:p>
          <a:p>
            <a:endParaRPr lang="en-US" dirty="0"/>
          </a:p>
        </p:txBody>
      </p:sp>
      <p:sp>
        <p:nvSpPr>
          <p:cNvPr id="4" name="TextBox 3"/>
          <p:cNvSpPr txBox="1"/>
          <p:nvPr/>
        </p:nvSpPr>
        <p:spPr>
          <a:xfrm>
            <a:off x="6561544" y="528300"/>
            <a:ext cx="1699015" cy="830997"/>
          </a:xfrm>
          <a:prstGeom prst="rect">
            <a:avLst/>
          </a:prstGeom>
          <a:noFill/>
        </p:spPr>
        <p:txBody>
          <a:bodyPr wrap="square" rtlCol="0">
            <a:spAutoFit/>
          </a:bodyPr>
          <a:lstStyle/>
          <a:p>
            <a:r>
              <a:rPr lang="en-US" sz="1600" dirty="0">
                <a:solidFill>
                  <a:schemeClr val="accent1">
                    <a:lumMod val="75000"/>
                  </a:schemeClr>
                </a:solidFill>
                <a:latin typeface="+mj-lt"/>
              </a:rPr>
              <a:t>√  </a:t>
            </a:r>
            <a:r>
              <a:rPr lang="en-US" sz="1200" dirty="0">
                <a:solidFill>
                  <a:schemeClr val="accent1">
                    <a:lumMod val="75000"/>
                  </a:schemeClr>
                </a:solidFill>
                <a:latin typeface="+mj-lt"/>
              </a:rPr>
              <a:t>API</a:t>
            </a:r>
          </a:p>
          <a:p>
            <a:r>
              <a:rPr lang="en-US" sz="1600" dirty="0">
                <a:solidFill>
                  <a:schemeClr val="accent1">
                    <a:lumMod val="75000"/>
                  </a:schemeClr>
                </a:solidFill>
                <a:latin typeface="+mj-lt"/>
              </a:rPr>
              <a:t>√  </a:t>
            </a:r>
            <a:r>
              <a:rPr lang="en-US" sz="1200" dirty="0">
                <a:solidFill>
                  <a:schemeClr val="accent1">
                    <a:lumMod val="75000"/>
                  </a:schemeClr>
                </a:solidFill>
                <a:latin typeface="+mj-lt"/>
              </a:rPr>
              <a:t>PUBLIC</a:t>
            </a:r>
          </a:p>
          <a:p>
            <a:r>
              <a:rPr lang="en-US" sz="1600" dirty="0">
                <a:solidFill>
                  <a:schemeClr val="accent1">
                    <a:lumMod val="75000"/>
                  </a:schemeClr>
                </a:solidFill>
                <a:latin typeface="+mj-lt"/>
              </a:rPr>
              <a:t>√  </a:t>
            </a:r>
            <a:r>
              <a:rPr lang="en-US" sz="1200" dirty="0">
                <a:solidFill>
                  <a:schemeClr val="accent1">
                    <a:lumMod val="75000"/>
                  </a:schemeClr>
                </a:solidFill>
                <a:latin typeface="+mj-lt"/>
              </a:rPr>
              <a:t>FREE</a:t>
            </a:r>
            <a:endParaRPr lang="en-US" sz="1600" dirty="0">
              <a:solidFill>
                <a:schemeClr val="accent1">
                  <a:lumMod val="75000"/>
                </a:schemeClr>
              </a:solidFill>
              <a:latin typeface="+mj-lt"/>
            </a:endParaRPr>
          </a:p>
        </p:txBody>
      </p:sp>
      <p:pic>
        <p:nvPicPr>
          <p:cNvPr id="5" name="Picture 4"/>
          <p:cNvPicPr/>
          <p:nvPr/>
        </p:nvPicPr>
        <p:blipFill>
          <a:blip r:embed="rId3"/>
          <a:stretch>
            <a:fillRect/>
          </a:stretch>
        </p:blipFill>
        <p:spPr>
          <a:xfrm>
            <a:off x="381000" y="4701952"/>
            <a:ext cx="4172146" cy="792798"/>
          </a:xfrm>
          <a:prstGeom prst="rect">
            <a:avLst/>
          </a:prstGeom>
        </p:spPr>
      </p:pic>
      <p:pic>
        <p:nvPicPr>
          <p:cNvPr id="6" name="Picture 5"/>
          <p:cNvPicPr/>
          <p:nvPr/>
        </p:nvPicPr>
        <p:blipFill>
          <a:blip r:embed="rId4"/>
          <a:stretch>
            <a:fillRect/>
          </a:stretch>
        </p:blipFill>
        <p:spPr>
          <a:xfrm>
            <a:off x="4553146" y="1871544"/>
            <a:ext cx="3535052" cy="4519013"/>
          </a:xfrm>
          <a:prstGeom prst="rect">
            <a:avLst/>
          </a:prstGeom>
        </p:spPr>
      </p:pic>
      <p:pic>
        <p:nvPicPr>
          <p:cNvPr id="7" name="Picture 6"/>
          <p:cNvPicPr/>
          <p:nvPr/>
        </p:nvPicPr>
        <p:blipFill>
          <a:blip r:embed="rId5"/>
          <a:stretch>
            <a:fillRect/>
          </a:stretch>
        </p:blipFill>
        <p:spPr>
          <a:xfrm>
            <a:off x="8321672" y="1871544"/>
            <a:ext cx="3384376" cy="4519013"/>
          </a:xfrm>
          <a:prstGeom prst="rect">
            <a:avLst/>
          </a:prstGeom>
        </p:spPr>
      </p:pic>
    </p:spTree>
    <p:extLst>
      <p:ext uri="{BB962C8B-B14F-4D97-AF65-F5344CB8AC3E}">
        <p14:creationId xmlns:p14="http://schemas.microsoft.com/office/powerpoint/2010/main" val="1269249204"/>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Robinson Office Fonts">
      <a:majorFont>
        <a:latin typeface="Arial"/>
        <a:ea typeface=""/>
        <a:cs typeface=""/>
      </a:majorFont>
      <a:minorFont>
        <a:latin typeface="Palatin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binson_PPT_template_16x9_20161010_3b_Faculty.potx [Read-Only]" id="{11D56271-8D4D-4FF0-A912-DF9D5E6AD3C2}" vid="{DB4CBD49-7701-45A6-995B-CF60266EEA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1951</TotalTime>
  <Words>968</Words>
  <Application>Microsoft Office PowerPoint</Application>
  <PresentationFormat>Widescreen</PresentationFormat>
  <Paragraphs>157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Palatino</vt:lpstr>
      <vt:lpstr>SimSun</vt:lpstr>
      <vt:lpstr>Arial</vt:lpstr>
      <vt:lpstr>Arial Rounded MT Bold</vt:lpstr>
      <vt:lpstr>Calibri</vt:lpstr>
      <vt:lpstr>Times New Roman</vt:lpstr>
      <vt:lpstr>MAT008_Robinson_PPT_template_20160817_1e</vt:lpstr>
      <vt:lpstr>Sparks </vt:lpstr>
      <vt:lpstr>Starr Sprint: Scope of Work (SOW)</vt:lpstr>
      <vt:lpstr>How is our team’s work related to Starr’s SOW?</vt:lpstr>
      <vt:lpstr>What We Have Found?  Insights from our Team</vt:lpstr>
      <vt:lpstr>Our Team’s Solving Approach</vt:lpstr>
      <vt:lpstr>Commercial Property Resource</vt:lpstr>
      <vt:lpstr>Commercial External Data Source</vt:lpstr>
      <vt:lpstr>Commercial External Source Continue</vt:lpstr>
      <vt:lpstr>Other External Data Source</vt:lpstr>
      <vt:lpstr>Starr Claim Analysis</vt:lpstr>
      <vt:lpstr>Combined Loss Ratio Distribution by State</vt:lpstr>
      <vt:lpstr>Average Claim Loss Per Loss Type</vt:lpstr>
      <vt:lpstr>Average Loss Amount from Top 5 Loss Type</vt:lpstr>
      <vt:lpstr>Cluster Technique Approach </vt:lpstr>
      <vt:lpstr>Alabama Potential Low-Risk Business</vt:lpstr>
      <vt:lpstr>California Potential Low-Risk Business</vt:lpstr>
      <vt:lpstr>Louisiana Potential Low-Risk Business</vt:lpstr>
      <vt:lpstr>Suggested Potential Low-Risk Businesses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Martin F Grace</dc:creator>
  <cp:lastModifiedBy>Adina-Zichao Wang</cp:lastModifiedBy>
  <cp:revision>65</cp:revision>
  <dcterms:created xsi:type="dcterms:W3CDTF">2016-11-14T19:42:11Z</dcterms:created>
  <dcterms:modified xsi:type="dcterms:W3CDTF">2016-12-06T00:35:49Z</dcterms:modified>
</cp:coreProperties>
</file>